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8">
  <p:sldMasterIdLst>
    <p:sldMasterId id="2147483648" r:id="rId1"/>
  </p:sldMasterIdLst>
  <p:notesMasterIdLst>
    <p:notesMasterId r:id="rId22"/>
  </p:notesMasterIdLst>
  <p:handoutMasterIdLst>
    <p:handoutMasterId r:id="rId23"/>
  </p:handoutMasterIdLst>
  <p:sldIdLst>
    <p:sldId id="313" r:id="rId2"/>
    <p:sldId id="324" r:id="rId3"/>
    <p:sldId id="323" r:id="rId4"/>
    <p:sldId id="320" r:id="rId5"/>
    <p:sldId id="314" r:id="rId6"/>
    <p:sldId id="315" r:id="rId7"/>
    <p:sldId id="316" r:id="rId8"/>
    <p:sldId id="317" r:id="rId9"/>
    <p:sldId id="305" r:id="rId10"/>
    <p:sldId id="326" r:id="rId11"/>
    <p:sldId id="308" r:id="rId12"/>
    <p:sldId id="309" r:id="rId13"/>
    <p:sldId id="306" r:id="rId14"/>
    <p:sldId id="312" r:id="rId15"/>
    <p:sldId id="310" r:id="rId16"/>
    <p:sldId id="307" r:id="rId17"/>
    <p:sldId id="322" r:id="rId18"/>
    <p:sldId id="321" r:id="rId19"/>
    <p:sldId id="318" r:id="rId20"/>
    <p:sldId id="319" r:id="rId21"/>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p:clrMru>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8692" autoAdjust="0"/>
  </p:normalViewPr>
  <p:slideViewPr>
    <p:cSldViewPr showGuides="1">
      <p:cViewPr>
        <p:scale>
          <a:sx n="70" d="100"/>
          <a:sy n="70" d="100"/>
        </p:scale>
        <p:origin x="-1164" y="-414"/>
      </p:cViewPr>
      <p:guideLst>
        <p:guide orient="horz" pos="3929"/>
        <p:guide pos="5602"/>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3B78441-C0EA-48E5-BAC9-FA72A235D926}" type="datetimeFigureOut">
              <a:rPr lang="nl-NL" smtClean="0"/>
              <a:pPr/>
              <a:t>18-9-2014</a:t>
            </a:fld>
            <a:endParaRPr lang="nl-NL"/>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020B90A-8602-46EF-B842-209FDEC28D31}" type="slidenum">
              <a:rPr lang="nl-NL" smtClean="0"/>
              <a:pPr/>
              <a:t>‹nr.›</a:t>
            </a:fld>
            <a:endParaRPr lang="nl-NL"/>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F40C61-02B0-4BFE-AF34-C6E7A3354E57}" type="datetimeFigureOut">
              <a:rPr lang="nl-NL" smtClean="0"/>
              <a:pPr/>
              <a:t>18-9-2014</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E611D1-3C32-48FE-A0C6-B2396D45968B}" type="slidenum">
              <a:rPr lang="nl-NL" smtClean="0"/>
              <a:pPr/>
              <a:t>‹nr.›</a:t>
            </a:fld>
            <a:endParaRPr lang="nl-NL"/>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AA12E0-4DE3-4903-B825-69B37C79CB33}" type="slidenum">
              <a:rPr lang="en-US"/>
              <a:pPr/>
              <a:t>5</a:t>
            </a:fld>
            <a:endParaRPr lang="en-US"/>
          </a:p>
        </p:txBody>
      </p:sp>
      <p:sp>
        <p:nvSpPr>
          <p:cNvPr id="284674" name="Rectangle 2"/>
          <p:cNvSpPr>
            <a:spLocks noGrp="1" noRot="1" noChangeAspect="1" noChangeArrowheads="1" noTextEdit="1"/>
          </p:cNvSpPr>
          <p:nvPr>
            <p:ph type="sldImg"/>
          </p:nvPr>
        </p:nvSpPr>
        <p:spPr>
          <a:xfrm>
            <a:off x="1143000" y="685800"/>
            <a:ext cx="4572000" cy="3429000"/>
          </a:xfrm>
          <a:ln/>
        </p:spPr>
      </p:sp>
      <p:sp>
        <p:nvSpPr>
          <p:cNvPr id="284675" name="Rectangle 3"/>
          <p:cNvSpPr>
            <a:spLocks noGrp="1" noChangeArrowheads="1"/>
          </p:cNvSpPr>
          <p:nvPr>
            <p:ph type="body" idx="1"/>
          </p:nvPr>
        </p:nvSpPr>
        <p:spPr/>
        <p:txBody>
          <a:bodyPr/>
          <a:lstStyle/>
          <a:p>
            <a:endParaRPr lang="nl-NL" noProof="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AA12E0-4DE3-4903-B825-69B37C79CB33}" type="slidenum">
              <a:rPr lang="en-US"/>
              <a:pPr/>
              <a:t>6</a:t>
            </a:fld>
            <a:endParaRPr lang="en-US"/>
          </a:p>
        </p:txBody>
      </p:sp>
      <p:sp>
        <p:nvSpPr>
          <p:cNvPr id="284674" name="Rectangle 2"/>
          <p:cNvSpPr>
            <a:spLocks noGrp="1" noRot="1" noChangeAspect="1" noChangeArrowheads="1" noTextEdit="1"/>
          </p:cNvSpPr>
          <p:nvPr>
            <p:ph type="sldImg"/>
          </p:nvPr>
        </p:nvSpPr>
        <p:spPr>
          <a:xfrm>
            <a:off x="1143000" y="685800"/>
            <a:ext cx="4572000" cy="3429000"/>
          </a:xfrm>
          <a:ln/>
        </p:spPr>
      </p:sp>
      <p:sp>
        <p:nvSpPr>
          <p:cNvPr id="284675" name="Rectangle 3"/>
          <p:cNvSpPr>
            <a:spLocks noGrp="1" noChangeArrowheads="1"/>
          </p:cNvSpPr>
          <p:nvPr>
            <p:ph type="body" idx="1"/>
          </p:nvPr>
        </p:nvSpPr>
        <p:spPr/>
        <p:txBody>
          <a:bodyPr/>
          <a:lstStyle/>
          <a:p>
            <a:endParaRPr lang="nl-NL" noProof="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AA12E0-4DE3-4903-B825-69B37C79CB33}" type="slidenum">
              <a:rPr lang="en-US"/>
              <a:pPr/>
              <a:t>7</a:t>
            </a:fld>
            <a:endParaRPr lang="en-US"/>
          </a:p>
        </p:txBody>
      </p:sp>
      <p:sp>
        <p:nvSpPr>
          <p:cNvPr id="284674" name="Rectangle 2"/>
          <p:cNvSpPr>
            <a:spLocks noGrp="1" noRot="1" noChangeAspect="1" noChangeArrowheads="1" noTextEdit="1"/>
          </p:cNvSpPr>
          <p:nvPr>
            <p:ph type="sldImg"/>
          </p:nvPr>
        </p:nvSpPr>
        <p:spPr>
          <a:xfrm>
            <a:off x="1143000" y="685800"/>
            <a:ext cx="4572000" cy="3429000"/>
          </a:xfrm>
          <a:ln/>
        </p:spPr>
      </p:sp>
      <p:sp>
        <p:nvSpPr>
          <p:cNvPr id="284675" name="Rectangle 3"/>
          <p:cNvSpPr>
            <a:spLocks noGrp="1" noChangeArrowheads="1"/>
          </p:cNvSpPr>
          <p:nvPr>
            <p:ph type="body" idx="1"/>
          </p:nvPr>
        </p:nvSpPr>
        <p:spPr/>
        <p:txBody>
          <a:bodyPr/>
          <a:lstStyle/>
          <a:p>
            <a:endParaRPr lang="nl-NL" noProof="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AA12E0-4DE3-4903-B825-69B37C79CB33}" type="slidenum">
              <a:rPr lang="en-US"/>
              <a:pPr/>
              <a:t>8</a:t>
            </a:fld>
            <a:endParaRPr lang="en-US"/>
          </a:p>
        </p:txBody>
      </p:sp>
      <p:sp>
        <p:nvSpPr>
          <p:cNvPr id="284674" name="Rectangle 2"/>
          <p:cNvSpPr>
            <a:spLocks noGrp="1" noRot="1" noChangeAspect="1" noChangeArrowheads="1" noTextEdit="1"/>
          </p:cNvSpPr>
          <p:nvPr>
            <p:ph type="sldImg"/>
          </p:nvPr>
        </p:nvSpPr>
        <p:spPr>
          <a:xfrm>
            <a:off x="1143000" y="685800"/>
            <a:ext cx="4572000" cy="3429000"/>
          </a:xfrm>
          <a:ln/>
        </p:spPr>
      </p:sp>
      <p:sp>
        <p:nvSpPr>
          <p:cNvPr id="284675" name="Rectangle 3"/>
          <p:cNvSpPr>
            <a:spLocks noGrp="1" noChangeArrowheads="1"/>
          </p:cNvSpPr>
          <p:nvPr>
            <p:ph type="body" idx="1"/>
          </p:nvPr>
        </p:nvSpPr>
        <p:spPr/>
        <p:txBody>
          <a:bodyPr/>
          <a:lstStyle/>
          <a:p>
            <a:endParaRPr lang="nl-NL" noProof="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u="sng" dirty="0" smtClean="0"/>
              <a:t>Zorgplicht: </a:t>
            </a:r>
            <a:r>
              <a:rPr lang="nl-NL" dirty="0" smtClean="0"/>
              <a:t>Ieder die op of in de bodem handelingen verricht (...) en die weet of redelijkerwijs had kunnen vermoeden dat door die handelingen de bodem kan worden verontreinigd of aangetast, is verplicht alle maatregelen te nemen die redelijkerwijs van hem kunnen worden gevergd, teneinde die verontreiniging of aantasting te voorkomen, dan wel indien die verontreiniging of aantasting zich voordoet, de verontreiniging of de aantasting en de directe gevolgen daarvan te beperken en zo veel mogelijk ongedaan te maken. Indien de verontreiniging of aantasting het gevolg is van een ongewoon voorval, worden de maatregelen onverwijld genomen.</a:t>
            </a:r>
            <a:endParaRPr lang="nl-NL" dirty="0"/>
          </a:p>
        </p:txBody>
      </p:sp>
      <p:sp>
        <p:nvSpPr>
          <p:cNvPr id="4" name="Tijdelijke aanduiding voor dianummer 3"/>
          <p:cNvSpPr>
            <a:spLocks noGrp="1"/>
          </p:cNvSpPr>
          <p:nvPr>
            <p:ph type="sldNum" sz="quarter" idx="10"/>
          </p:nvPr>
        </p:nvSpPr>
        <p:spPr/>
        <p:txBody>
          <a:bodyPr/>
          <a:lstStyle/>
          <a:p>
            <a:fld id="{9AE611D1-3C32-48FE-A0C6-B2396D45968B}" type="slidenum">
              <a:rPr lang="nl-NL" smtClean="0"/>
              <a:pPr/>
              <a:t>9</a:t>
            </a:fld>
            <a:endParaRPr lang="nl-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fld id="{9AE611D1-3C32-48FE-A0C6-B2396D45968B}" type="slidenum">
              <a:rPr lang="nl-NL" smtClean="0"/>
              <a:pPr/>
              <a:t>10</a:t>
            </a:fld>
            <a:endParaRPr lang="nl-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u="sng" dirty="0" smtClean="0"/>
              <a:t>Zorgplicht: </a:t>
            </a:r>
            <a:r>
              <a:rPr lang="nl-NL" dirty="0" smtClean="0"/>
              <a:t>Ieder die op of in de bodem handelingen verricht (...) en die weet of redelijkerwijs had kunnen vermoeden dat door die handelingen de bodem kan worden verontreinigd of aangetast, is verplicht alle maatregelen te nemen die redelijkerwijs van hem kunnen worden gevergd, teneinde die verontreiniging of aantasting te voorkomen, dan wel indien die verontreiniging of aantasting zich voordoet, de verontreiniging of de aantasting en de directe gevolgen daarvan te beperken en zo veel mogelijk ongedaan te maken. Indien de verontreiniging of aantasting het gevolg is van een ongewoon voorval, worden de maatregelen onverwijld genomen.</a:t>
            </a:r>
            <a:endParaRPr lang="nl-NL" dirty="0"/>
          </a:p>
        </p:txBody>
      </p:sp>
      <p:sp>
        <p:nvSpPr>
          <p:cNvPr id="4" name="Tijdelijke aanduiding voor dianummer 3"/>
          <p:cNvSpPr>
            <a:spLocks noGrp="1"/>
          </p:cNvSpPr>
          <p:nvPr>
            <p:ph type="sldNum" sz="quarter" idx="10"/>
          </p:nvPr>
        </p:nvSpPr>
        <p:spPr/>
        <p:txBody>
          <a:bodyPr/>
          <a:lstStyle/>
          <a:p>
            <a:fld id="{9AE611D1-3C32-48FE-A0C6-B2396D45968B}" type="slidenum">
              <a:rPr lang="nl-NL" smtClean="0"/>
              <a:pPr/>
              <a:t>11</a:t>
            </a:fld>
            <a:endParaRPr lang="nl-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fld id="{9AE611D1-3C32-48FE-A0C6-B2396D45968B}" type="slidenum">
              <a:rPr lang="nl-NL" smtClean="0"/>
              <a:pPr/>
              <a:t>12</a:t>
            </a:fld>
            <a:endParaRPr lang="nl-N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fld id="{9AE611D1-3C32-48FE-A0C6-B2396D45968B}" type="slidenum">
              <a:rPr lang="nl-NL" smtClean="0"/>
              <a:pPr/>
              <a:t>13</a:t>
            </a:fld>
            <a:endParaRPr lang="nl-N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fld id="{9AE611D1-3C32-48FE-A0C6-B2396D45968B}" type="slidenum">
              <a:rPr lang="nl-NL" smtClean="0"/>
              <a:pPr/>
              <a:t>14</a:t>
            </a:fld>
            <a:endParaRPr lang="nl-N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fld id="{9AE611D1-3C32-48FE-A0C6-B2396D45968B}" type="slidenum">
              <a:rPr lang="nl-NL" smtClean="0"/>
              <a:pPr/>
              <a:t>15</a:t>
            </a:fld>
            <a:endParaRPr lang="nl-N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fld id="{9AE611D1-3C32-48FE-A0C6-B2396D45968B}" type="slidenum">
              <a:rPr lang="nl-NL" smtClean="0"/>
              <a:pPr/>
              <a:t>16</a:t>
            </a:fld>
            <a:endParaRPr lang="nl-N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fld id="{9AE611D1-3C32-48FE-A0C6-B2396D45968B}" type="slidenum">
              <a:rPr lang="nl-NL" smtClean="0"/>
              <a:pPr/>
              <a:t>18</a:t>
            </a:fld>
            <a:endParaRPr lang="nl-NL"/>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14" name="Tekstvak 13"/>
          <p:cNvSpPr txBox="1"/>
          <p:nvPr userDrawn="1"/>
        </p:nvSpPr>
        <p:spPr>
          <a:xfrm>
            <a:off x="1547664" y="6525344"/>
            <a:ext cx="2376264" cy="338554"/>
          </a:xfrm>
          <a:prstGeom prst="rect">
            <a:avLst/>
          </a:prstGeom>
          <a:noFill/>
        </p:spPr>
        <p:txBody>
          <a:bodyPr wrap="square" rtlCol="0">
            <a:spAutoFit/>
          </a:bodyPr>
          <a:lstStyle/>
          <a:p>
            <a:r>
              <a:rPr lang="nl-NL" sz="1600" b="1" dirty="0" err="1" smtClean="0">
                <a:solidFill>
                  <a:srgbClr val="0070C0"/>
                </a:solidFill>
              </a:rPr>
              <a:t>www.searchbv.nl</a:t>
            </a:r>
            <a:endParaRPr lang="nl-NL" sz="1600" b="1" dirty="0">
              <a:solidFill>
                <a:srgbClr val="0070C0"/>
              </a:solidFill>
            </a:endParaRPr>
          </a:p>
        </p:txBody>
      </p:sp>
      <p:pic>
        <p:nvPicPr>
          <p:cNvPr id="15" name="Picture 3" descr="\\Shefps01\commercie$\Plenair overleg\20 dec 2012\Marketing\Input_KH\powerpoint3.jpg"/>
          <p:cNvPicPr>
            <a:picLocks noChangeAspect="1" noChangeArrowheads="1"/>
          </p:cNvPicPr>
          <p:nvPr userDrawn="1"/>
        </p:nvPicPr>
        <p:blipFill>
          <a:blip r:embed="rId2" cstate="print"/>
          <a:srcRect l="25545" r="60110"/>
          <a:stretch>
            <a:fillRect/>
          </a:stretch>
        </p:blipFill>
        <p:spPr bwMode="auto">
          <a:xfrm>
            <a:off x="0" y="0"/>
            <a:ext cx="1475656" cy="6858000"/>
          </a:xfrm>
          <a:prstGeom prst="rect">
            <a:avLst/>
          </a:prstGeom>
          <a:noFill/>
        </p:spPr>
      </p:pic>
      <p:pic>
        <p:nvPicPr>
          <p:cNvPr id="16" name="Picture 4" descr="\\Shefps01\commercie$\Foto's, logo's\Logo's Search\Search logo in kleur zonder schaduw\Hoge resolutie\Search FC.jpg"/>
          <p:cNvPicPr>
            <a:picLocks noChangeAspect="1" noChangeArrowheads="1"/>
          </p:cNvPicPr>
          <p:nvPr userDrawn="1"/>
        </p:nvPicPr>
        <p:blipFill>
          <a:blip r:embed="rId3" cstate="print">
            <a:clrChange>
              <a:clrFrom>
                <a:srgbClr val="FDFDFD"/>
              </a:clrFrom>
              <a:clrTo>
                <a:srgbClr val="FDFDFD">
                  <a:alpha val="0"/>
                </a:srgbClr>
              </a:clrTo>
            </a:clrChange>
          </a:blip>
          <a:srcRect/>
          <a:stretch>
            <a:fillRect/>
          </a:stretch>
        </p:blipFill>
        <p:spPr bwMode="auto">
          <a:xfrm>
            <a:off x="72008" y="116632"/>
            <a:ext cx="1331640" cy="537958"/>
          </a:xfrm>
          <a:prstGeom prst="rect">
            <a:avLst/>
          </a:prstGeom>
          <a:noFill/>
        </p:spPr>
      </p:pic>
      <p:pic>
        <p:nvPicPr>
          <p:cNvPr id="17" name="Picture 5" descr="\\Shefps01\commercie$\Plenair overleg\20 dec 2012\Marketing\Input_KH\powerpoint3.jpg"/>
          <p:cNvPicPr>
            <a:picLocks noChangeAspect="1" noChangeArrowheads="1"/>
          </p:cNvPicPr>
          <p:nvPr userDrawn="1"/>
        </p:nvPicPr>
        <p:blipFill>
          <a:blip r:embed="rId2" cstate="print"/>
          <a:srcRect l="42365" t="23152" r="25506" b="35268"/>
          <a:stretch>
            <a:fillRect/>
          </a:stretch>
        </p:blipFill>
        <p:spPr bwMode="auto">
          <a:xfrm>
            <a:off x="1475656" y="0"/>
            <a:ext cx="7668344" cy="6525344"/>
          </a:xfrm>
          <a:prstGeom prst="rect">
            <a:avLst/>
          </a:prstGeom>
          <a:noFill/>
        </p:spPr>
      </p:pic>
      <p:sp>
        <p:nvSpPr>
          <p:cNvPr id="18" name="Rechthoek 17"/>
          <p:cNvSpPr/>
          <p:nvPr userDrawn="1"/>
        </p:nvSpPr>
        <p:spPr>
          <a:xfrm>
            <a:off x="1187624" y="692696"/>
            <a:ext cx="7956376"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Tekstvak 18"/>
          <p:cNvSpPr txBox="1"/>
          <p:nvPr userDrawn="1"/>
        </p:nvSpPr>
        <p:spPr>
          <a:xfrm>
            <a:off x="7020272" y="6237312"/>
            <a:ext cx="1800200" cy="338554"/>
          </a:xfrm>
          <a:prstGeom prst="rect">
            <a:avLst/>
          </a:prstGeom>
          <a:noFill/>
        </p:spPr>
        <p:txBody>
          <a:bodyPr wrap="square" rtlCol="0">
            <a:spAutoFit/>
          </a:bodyPr>
          <a:lstStyle/>
          <a:p>
            <a:r>
              <a:rPr lang="nl-NL" sz="1600" b="1" dirty="0" smtClean="0">
                <a:solidFill>
                  <a:srgbClr val="0070C0"/>
                </a:solidFill>
              </a:rPr>
              <a:t>environment</a:t>
            </a:r>
            <a:endParaRPr lang="nl-NL" sz="1600" b="1" dirty="0">
              <a:solidFill>
                <a:srgbClr val="0070C0"/>
              </a:solidFill>
            </a:endParaRPr>
          </a:p>
        </p:txBody>
      </p:sp>
      <p:sp>
        <p:nvSpPr>
          <p:cNvPr id="20" name="Tekstvak 19"/>
          <p:cNvSpPr txBox="1"/>
          <p:nvPr userDrawn="1"/>
        </p:nvSpPr>
        <p:spPr>
          <a:xfrm>
            <a:off x="6767736" y="6525344"/>
            <a:ext cx="2376264" cy="338554"/>
          </a:xfrm>
          <a:prstGeom prst="rect">
            <a:avLst/>
          </a:prstGeom>
          <a:noFill/>
        </p:spPr>
        <p:txBody>
          <a:bodyPr wrap="square" rtlCol="0">
            <a:spAutoFit/>
          </a:bodyPr>
          <a:lstStyle/>
          <a:p>
            <a:pPr algn="r"/>
            <a:r>
              <a:rPr lang="nl-NL" sz="1600" b="1" dirty="0" err="1" smtClean="0">
                <a:solidFill>
                  <a:srgbClr val="0070C0"/>
                </a:solidFill>
              </a:rPr>
              <a:t>inspires</a:t>
            </a:r>
            <a:r>
              <a:rPr lang="nl-NL" sz="1600" b="1" dirty="0" smtClean="0">
                <a:solidFill>
                  <a:srgbClr val="0070C0"/>
                </a:solidFill>
              </a:rPr>
              <a:t>…</a:t>
            </a:r>
            <a:endParaRPr lang="nl-NL" sz="1600" b="1" dirty="0">
              <a:solidFill>
                <a:srgbClr val="0070C0"/>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idx="1"/>
          </p:nvPr>
        </p:nvSpPr>
        <p:spPr>
          <a:xfrm>
            <a:off x="457200" y="1600200"/>
            <a:ext cx="8229600" cy="4525963"/>
          </a:xfrm>
          <a:prstGeom prst="rect">
            <a:avLst/>
          </a:prstGeo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a:xfrm>
            <a:off x="457200" y="6356350"/>
            <a:ext cx="2133600" cy="365125"/>
          </a:xfrm>
          <a:prstGeom prst="rect">
            <a:avLst/>
          </a:prstGeom>
        </p:spPr>
        <p:txBody>
          <a:bodyPr/>
          <a:lstStyle/>
          <a:p>
            <a:fld id="{BE3725F7-AC35-4315-AB0E-9C0E24A5CE5E}" type="datetimeFigureOut">
              <a:rPr lang="nl-NL" smtClean="0"/>
              <a:pPr/>
              <a:t>18-9-2014</a:t>
            </a:fld>
            <a:endParaRPr lang="nl-NL"/>
          </a:p>
        </p:txBody>
      </p:sp>
      <p:sp>
        <p:nvSpPr>
          <p:cNvPr id="5" name="Tijdelijke aanduiding voor voettekst 4"/>
          <p:cNvSpPr>
            <a:spLocks noGrp="1"/>
          </p:cNvSpPr>
          <p:nvPr>
            <p:ph type="ftr" sz="quarter" idx="11"/>
          </p:nvPr>
        </p:nvSpPr>
        <p:spPr>
          <a:xfrm>
            <a:off x="3124200" y="6356350"/>
            <a:ext cx="2895600" cy="365125"/>
          </a:xfrm>
          <a:prstGeom prst="rect">
            <a:avLst/>
          </a:prstGeom>
        </p:spPr>
        <p:txBody>
          <a:bodyPr/>
          <a:lstStyle/>
          <a:p>
            <a:endParaRPr lang="nl-NL"/>
          </a:p>
        </p:txBody>
      </p:sp>
      <p:sp>
        <p:nvSpPr>
          <p:cNvPr id="6" name="Tijdelijke aanduiding voor dianummer 5"/>
          <p:cNvSpPr>
            <a:spLocks noGrp="1"/>
          </p:cNvSpPr>
          <p:nvPr>
            <p:ph type="sldNum" sz="quarter" idx="12"/>
          </p:nvPr>
        </p:nvSpPr>
        <p:spPr>
          <a:xfrm>
            <a:off x="6553200" y="6356350"/>
            <a:ext cx="2133600" cy="365125"/>
          </a:xfrm>
          <a:prstGeom prst="rect">
            <a:avLst/>
          </a:prstGeom>
        </p:spPr>
        <p:txBody>
          <a:bodyPr/>
          <a:lstStyle/>
          <a:p>
            <a:fld id="{B37C5F51-103A-49ED-A93C-8FEC9283475C}" type="slidenum">
              <a:rPr lang="nl-NL" smtClean="0"/>
              <a:pPr/>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a:xfrm>
            <a:off x="457200" y="6356350"/>
            <a:ext cx="2133600" cy="365125"/>
          </a:xfrm>
          <a:prstGeom prst="rect">
            <a:avLst/>
          </a:prstGeom>
        </p:spPr>
        <p:txBody>
          <a:bodyPr/>
          <a:lstStyle/>
          <a:p>
            <a:fld id="{BE3725F7-AC35-4315-AB0E-9C0E24A5CE5E}" type="datetimeFigureOut">
              <a:rPr lang="nl-NL" smtClean="0"/>
              <a:pPr/>
              <a:t>18-9-2014</a:t>
            </a:fld>
            <a:endParaRPr lang="nl-NL"/>
          </a:p>
        </p:txBody>
      </p:sp>
      <p:sp>
        <p:nvSpPr>
          <p:cNvPr id="5" name="Tijdelijke aanduiding voor voettekst 4"/>
          <p:cNvSpPr>
            <a:spLocks noGrp="1"/>
          </p:cNvSpPr>
          <p:nvPr>
            <p:ph type="ftr" sz="quarter" idx="11"/>
          </p:nvPr>
        </p:nvSpPr>
        <p:spPr>
          <a:xfrm>
            <a:off x="3124200" y="6356350"/>
            <a:ext cx="2895600" cy="365125"/>
          </a:xfrm>
          <a:prstGeom prst="rect">
            <a:avLst/>
          </a:prstGeom>
        </p:spPr>
        <p:txBody>
          <a:bodyPr/>
          <a:lstStyle/>
          <a:p>
            <a:endParaRPr lang="nl-NL"/>
          </a:p>
        </p:txBody>
      </p:sp>
      <p:sp>
        <p:nvSpPr>
          <p:cNvPr id="6" name="Tijdelijke aanduiding voor dianummer 5"/>
          <p:cNvSpPr>
            <a:spLocks noGrp="1"/>
          </p:cNvSpPr>
          <p:nvPr>
            <p:ph type="sldNum" sz="quarter" idx="12"/>
          </p:nvPr>
        </p:nvSpPr>
        <p:spPr>
          <a:xfrm>
            <a:off x="6553200" y="6356350"/>
            <a:ext cx="2133600" cy="365125"/>
          </a:xfrm>
          <a:prstGeom prst="rect">
            <a:avLst/>
          </a:prstGeom>
        </p:spPr>
        <p:txBody>
          <a:bodyPr/>
          <a:lstStyle/>
          <a:p>
            <a:fld id="{B37C5F51-103A-49ED-A93C-8FEC9283475C}" type="slidenum">
              <a:rPr lang="nl-NL" smtClean="0"/>
              <a:pPr/>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a:xfrm>
            <a:off x="457200" y="6356350"/>
            <a:ext cx="2133600" cy="365125"/>
          </a:xfrm>
          <a:prstGeom prst="rect">
            <a:avLst/>
          </a:prstGeom>
        </p:spPr>
        <p:txBody>
          <a:bodyPr/>
          <a:lstStyle/>
          <a:p>
            <a:fld id="{BE3725F7-AC35-4315-AB0E-9C0E24A5CE5E}" type="datetimeFigureOut">
              <a:rPr lang="nl-NL" smtClean="0"/>
              <a:pPr/>
              <a:t>18-9-2014</a:t>
            </a:fld>
            <a:endParaRPr lang="nl-NL"/>
          </a:p>
        </p:txBody>
      </p:sp>
      <p:sp>
        <p:nvSpPr>
          <p:cNvPr id="6" name="Tijdelijke aanduiding voor voettekst 5"/>
          <p:cNvSpPr>
            <a:spLocks noGrp="1"/>
          </p:cNvSpPr>
          <p:nvPr>
            <p:ph type="ftr" sz="quarter" idx="11"/>
          </p:nvPr>
        </p:nvSpPr>
        <p:spPr>
          <a:xfrm>
            <a:off x="3124200" y="6356350"/>
            <a:ext cx="2895600" cy="365125"/>
          </a:xfrm>
          <a:prstGeom prst="rect">
            <a:avLst/>
          </a:prstGeom>
        </p:spPr>
        <p:txBody>
          <a:bodyPr/>
          <a:lstStyle/>
          <a:p>
            <a:endParaRPr lang="nl-NL"/>
          </a:p>
        </p:txBody>
      </p:sp>
      <p:sp>
        <p:nvSpPr>
          <p:cNvPr id="7" name="Tijdelijke aanduiding voor dianummer 6"/>
          <p:cNvSpPr>
            <a:spLocks noGrp="1"/>
          </p:cNvSpPr>
          <p:nvPr>
            <p:ph type="sldNum" sz="quarter" idx="12"/>
          </p:nvPr>
        </p:nvSpPr>
        <p:spPr>
          <a:xfrm>
            <a:off x="6553200" y="6356350"/>
            <a:ext cx="2133600" cy="365125"/>
          </a:xfrm>
          <a:prstGeom prst="rect">
            <a:avLst/>
          </a:prstGeom>
        </p:spPr>
        <p:txBody>
          <a:bodyPr/>
          <a:lstStyle/>
          <a:p>
            <a:fld id="{B37C5F51-103A-49ED-A93C-8FEC9283475C}" type="slidenum">
              <a:rPr lang="nl-NL" smtClean="0"/>
              <a:pPr/>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a:xfrm>
            <a:off x="457200" y="6356350"/>
            <a:ext cx="2133600" cy="365125"/>
          </a:xfrm>
          <a:prstGeom prst="rect">
            <a:avLst/>
          </a:prstGeom>
        </p:spPr>
        <p:txBody>
          <a:bodyPr/>
          <a:lstStyle/>
          <a:p>
            <a:fld id="{BE3725F7-AC35-4315-AB0E-9C0E24A5CE5E}" type="datetimeFigureOut">
              <a:rPr lang="nl-NL" smtClean="0"/>
              <a:pPr/>
              <a:t>18-9-2014</a:t>
            </a:fld>
            <a:endParaRPr lang="nl-NL"/>
          </a:p>
        </p:txBody>
      </p:sp>
      <p:sp>
        <p:nvSpPr>
          <p:cNvPr id="8" name="Tijdelijke aanduiding voor voettekst 7"/>
          <p:cNvSpPr>
            <a:spLocks noGrp="1"/>
          </p:cNvSpPr>
          <p:nvPr>
            <p:ph type="ftr" sz="quarter" idx="11"/>
          </p:nvPr>
        </p:nvSpPr>
        <p:spPr>
          <a:xfrm>
            <a:off x="3124200" y="6356350"/>
            <a:ext cx="2895600" cy="365125"/>
          </a:xfrm>
          <a:prstGeom prst="rect">
            <a:avLst/>
          </a:prstGeom>
        </p:spPr>
        <p:txBody>
          <a:bodyPr/>
          <a:lstStyle/>
          <a:p>
            <a:endParaRPr lang="nl-NL"/>
          </a:p>
        </p:txBody>
      </p:sp>
      <p:sp>
        <p:nvSpPr>
          <p:cNvPr id="9" name="Tijdelijke aanduiding voor dianummer 8"/>
          <p:cNvSpPr>
            <a:spLocks noGrp="1"/>
          </p:cNvSpPr>
          <p:nvPr>
            <p:ph type="sldNum" sz="quarter" idx="12"/>
          </p:nvPr>
        </p:nvSpPr>
        <p:spPr>
          <a:xfrm>
            <a:off x="6553200" y="6356350"/>
            <a:ext cx="2133600" cy="365125"/>
          </a:xfrm>
          <a:prstGeom prst="rect">
            <a:avLst/>
          </a:prstGeom>
        </p:spPr>
        <p:txBody>
          <a:bodyPr/>
          <a:lstStyle/>
          <a:p>
            <a:fld id="{B37C5F51-103A-49ED-A93C-8FEC9283475C}" type="slidenum">
              <a:rPr lang="nl-NL" smtClean="0"/>
              <a:pPr/>
              <a:t>‹nr.›</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a:xfrm>
            <a:off x="457200" y="6356350"/>
            <a:ext cx="2133600" cy="365125"/>
          </a:xfrm>
          <a:prstGeom prst="rect">
            <a:avLst/>
          </a:prstGeom>
        </p:spPr>
        <p:txBody>
          <a:bodyPr/>
          <a:lstStyle/>
          <a:p>
            <a:fld id="{BE3725F7-AC35-4315-AB0E-9C0E24A5CE5E}" type="datetimeFigureOut">
              <a:rPr lang="nl-NL" smtClean="0"/>
              <a:pPr/>
              <a:t>18-9-2014</a:t>
            </a:fld>
            <a:endParaRPr lang="nl-NL"/>
          </a:p>
        </p:txBody>
      </p:sp>
      <p:sp>
        <p:nvSpPr>
          <p:cNvPr id="4" name="Tijdelijke aanduiding voor voettekst 3"/>
          <p:cNvSpPr>
            <a:spLocks noGrp="1"/>
          </p:cNvSpPr>
          <p:nvPr>
            <p:ph type="ftr" sz="quarter" idx="11"/>
          </p:nvPr>
        </p:nvSpPr>
        <p:spPr>
          <a:xfrm>
            <a:off x="3124200" y="6356350"/>
            <a:ext cx="2895600" cy="365125"/>
          </a:xfrm>
          <a:prstGeom prst="rect">
            <a:avLst/>
          </a:prstGeom>
        </p:spPr>
        <p:txBody>
          <a:bodyPr/>
          <a:lstStyle/>
          <a:p>
            <a:endParaRPr lang="nl-NL"/>
          </a:p>
        </p:txBody>
      </p:sp>
      <p:sp>
        <p:nvSpPr>
          <p:cNvPr id="5" name="Tijdelijke aanduiding voor dianummer 4"/>
          <p:cNvSpPr>
            <a:spLocks noGrp="1"/>
          </p:cNvSpPr>
          <p:nvPr>
            <p:ph type="sldNum" sz="quarter" idx="12"/>
          </p:nvPr>
        </p:nvSpPr>
        <p:spPr>
          <a:xfrm>
            <a:off x="6553200" y="6356350"/>
            <a:ext cx="2133600" cy="365125"/>
          </a:xfrm>
          <a:prstGeom prst="rect">
            <a:avLst/>
          </a:prstGeom>
        </p:spPr>
        <p:txBody>
          <a:bodyPr/>
          <a:lstStyle/>
          <a:p>
            <a:fld id="{B37C5F51-103A-49ED-A93C-8FEC9283475C}" type="slidenum">
              <a:rPr lang="nl-NL" smtClean="0"/>
              <a:pPr/>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457200" y="6356350"/>
            <a:ext cx="2133600" cy="365125"/>
          </a:xfrm>
          <a:prstGeom prst="rect">
            <a:avLst/>
          </a:prstGeom>
        </p:spPr>
        <p:txBody>
          <a:bodyPr/>
          <a:lstStyle/>
          <a:p>
            <a:fld id="{BE3725F7-AC35-4315-AB0E-9C0E24A5CE5E}" type="datetimeFigureOut">
              <a:rPr lang="nl-NL" smtClean="0"/>
              <a:pPr/>
              <a:t>18-9-2014</a:t>
            </a:fld>
            <a:endParaRPr lang="nl-NL"/>
          </a:p>
        </p:txBody>
      </p:sp>
      <p:sp>
        <p:nvSpPr>
          <p:cNvPr id="3" name="Tijdelijke aanduiding voor voettekst 2"/>
          <p:cNvSpPr>
            <a:spLocks noGrp="1"/>
          </p:cNvSpPr>
          <p:nvPr>
            <p:ph type="ftr" sz="quarter" idx="11"/>
          </p:nvPr>
        </p:nvSpPr>
        <p:spPr>
          <a:xfrm>
            <a:off x="3124200" y="6356350"/>
            <a:ext cx="2895600" cy="365125"/>
          </a:xfrm>
          <a:prstGeom prst="rect">
            <a:avLst/>
          </a:prstGeom>
        </p:spPr>
        <p:txBody>
          <a:bodyPr/>
          <a:lstStyle/>
          <a:p>
            <a:endParaRPr lang="nl-NL"/>
          </a:p>
        </p:txBody>
      </p:sp>
      <p:sp>
        <p:nvSpPr>
          <p:cNvPr id="4" name="Tijdelijke aanduiding voor dianummer 3"/>
          <p:cNvSpPr>
            <a:spLocks noGrp="1"/>
          </p:cNvSpPr>
          <p:nvPr>
            <p:ph type="sldNum" sz="quarter" idx="12"/>
          </p:nvPr>
        </p:nvSpPr>
        <p:spPr>
          <a:xfrm>
            <a:off x="6553200" y="6356350"/>
            <a:ext cx="2133600" cy="365125"/>
          </a:xfrm>
          <a:prstGeom prst="rect">
            <a:avLst/>
          </a:prstGeom>
        </p:spPr>
        <p:txBody>
          <a:bodyPr/>
          <a:lstStyle/>
          <a:p>
            <a:fld id="{B37C5F51-103A-49ED-A93C-8FEC9283475C}" type="slidenum">
              <a:rPr lang="nl-NL" smtClean="0"/>
              <a:pPr/>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a:xfrm>
            <a:off x="457200" y="6356350"/>
            <a:ext cx="2133600" cy="365125"/>
          </a:xfrm>
          <a:prstGeom prst="rect">
            <a:avLst/>
          </a:prstGeom>
        </p:spPr>
        <p:txBody>
          <a:bodyPr/>
          <a:lstStyle/>
          <a:p>
            <a:fld id="{BE3725F7-AC35-4315-AB0E-9C0E24A5CE5E}" type="datetimeFigureOut">
              <a:rPr lang="nl-NL" smtClean="0"/>
              <a:pPr/>
              <a:t>18-9-2014</a:t>
            </a:fld>
            <a:endParaRPr lang="nl-NL"/>
          </a:p>
        </p:txBody>
      </p:sp>
      <p:sp>
        <p:nvSpPr>
          <p:cNvPr id="6" name="Tijdelijke aanduiding voor voettekst 5"/>
          <p:cNvSpPr>
            <a:spLocks noGrp="1"/>
          </p:cNvSpPr>
          <p:nvPr>
            <p:ph type="ftr" sz="quarter" idx="11"/>
          </p:nvPr>
        </p:nvSpPr>
        <p:spPr>
          <a:xfrm>
            <a:off x="3124200" y="6356350"/>
            <a:ext cx="2895600" cy="365125"/>
          </a:xfrm>
          <a:prstGeom prst="rect">
            <a:avLst/>
          </a:prstGeom>
        </p:spPr>
        <p:txBody>
          <a:bodyPr/>
          <a:lstStyle/>
          <a:p>
            <a:endParaRPr lang="nl-NL"/>
          </a:p>
        </p:txBody>
      </p:sp>
      <p:sp>
        <p:nvSpPr>
          <p:cNvPr id="7" name="Tijdelijke aanduiding voor dianummer 6"/>
          <p:cNvSpPr>
            <a:spLocks noGrp="1"/>
          </p:cNvSpPr>
          <p:nvPr>
            <p:ph type="sldNum" sz="quarter" idx="12"/>
          </p:nvPr>
        </p:nvSpPr>
        <p:spPr>
          <a:xfrm>
            <a:off x="6553200" y="6356350"/>
            <a:ext cx="2133600" cy="365125"/>
          </a:xfrm>
          <a:prstGeom prst="rect">
            <a:avLst/>
          </a:prstGeom>
        </p:spPr>
        <p:txBody>
          <a:bodyPr/>
          <a:lstStyle/>
          <a:p>
            <a:fld id="{B37C5F51-103A-49ED-A93C-8FEC9283475C}" type="slidenum">
              <a:rPr lang="nl-NL" smtClean="0"/>
              <a:pPr/>
              <a:t>‹nr.›</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a:xfrm>
            <a:off x="457200" y="6356350"/>
            <a:ext cx="2133600" cy="365125"/>
          </a:xfrm>
          <a:prstGeom prst="rect">
            <a:avLst/>
          </a:prstGeom>
        </p:spPr>
        <p:txBody>
          <a:bodyPr/>
          <a:lstStyle/>
          <a:p>
            <a:fld id="{BE3725F7-AC35-4315-AB0E-9C0E24A5CE5E}" type="datetimeFigureOut">
              <a:rPr lang="nl-NL" smtClean="0"/>
              <a:pPr/>
              <a:t>18-9-2014</a:t>
            </a:fld>
            <a:endParaRPr lang="nl-NL"/>
          </a:p>
        </p:txBody>
      </p:sp>
      <p:sp>
        <p:nvSpPr>
          <p:cNvPr id="6" name="Tijdelijke aanduiding voor voettekst 5"/>
          <p:cNvSpPr>
            <a:spLocks noGrp="1"/>
          </p:cNvSpPr>
          <p:nvPr>
            <p:ph type="ftr" sz="quarter" idx="11"/>
          </p:nvPr>
        </p:nvSpPr>
        <p:spPr>
          <a:xfrm>
            <a:off x="3124200" y="6356350"/>
            <a:ext cx="2895600" cy="365125"/>
          </a:xfrm>
          <a:prstGeom prst="rect">
            <a:avLst/>
          </a:prstGeom>
        </p:spPr>
        <p:txBody>
          <a:bodyPr/>
          <a:lstStyle/>
          <a:p>
            <a:endParaRPr lang="nl-NL"/>
          </a:p>
        </p:txBody>
      </p:sp>
      <p:sp>
        <p:nvSpPr>
          <p:cNvPr id="7" name="Tijdelijke aanduiding voor dianummer 6"/>
          <p:cNvSpPr>
            <a:spLocks noGrp="1"/>
          </p:cNvSpPr>
          <p:nvPr>
            <p:ph type="sldNum" sz="quarter" idx="12"/>
          </p:nvPr>
        </p:nvSpPr>
        <p:spPr>
          <a:xfrm>
            <a:off x="6553200" y="6356350"/>
            <a:ext cx="2133600" cy="365125"/>
          </a:xfrm>
          <a:prstGeom prst="rect">
            <a:avLst/>
          </a:prstGeom>
        </p:spPr>
        <p:txBody>
          <a:bodyPr/>
          <a:lstStyle/>
          <a:p>
            <a:fld id="{B37C5F51-103A-49ED-A93C-8FEC9283475C}" type="slidenum">
              <a:rPr lang="nl-NL" smtClean="0"/>
              <a:pPr/>
              <a:t>‹nr.›</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1600200"/>
            <a:ext cx="8229600" cy="4525963"/>
          </a:xfrm>
          <a:prstGeom prst="rect">
            <a:avLst/>
          </a:prstGeo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a:xfrm>
            <a:off x="457200" y="6356350"/>
            <a:ext cx="2133600" cy="365125"/>
          </a:xfrm>
          <a:prstGeom prst="rect">
            <a:avLst/>
          </a:prstGeom>
        </p:spPr>
        <p:txBody>
          <a:bodyPr/>
          <a:lstStyle/>
          <a:p>
            <a:fld id="{BE3725F7-AC35-4315-AB0E-9C0E24A5CE5E}" type="datetimeFigureOut">
              <a:rPr lang="nl-NL" smtClean="0"/>
              <a:pPr/>
              <a:t>18-9-2014</a:t>
            </a:fld>
            <a:endParaRPr lang="nl-NL"/>
          </a:p>
        </p:txBody>
      </p:sp>
      <p:sp>
        <p:nvSpPr>
          <p:cNvPr id="5" name="Tijdelijke aanduiding voor voettekst 4"/>
          <p:cNvSpPr>
            <a:spLocks noGrp="1"/>
          </p:cNvSpPr>
          <p:nvPr>
            <p:ph type="ftr" sz="quarter" idx="11"/>
          </p:nvPr>
        </p:nvSpPr>
        <p:spPr>
          <a:xfrm>
            <a:off x="3124200" y="6356350"/>
            <a:ext cx="2895600" cy="365125"/>
          </a:xfrm>
          <a:prstGeom prst="rect">
            <a:avLst/>
          </a:prstGeom>
        </p:spPr>
        <p:txBody>
          <a:bodyPr/>
          <a:lstStyle/>
          <a:p>
            <a:endParaRPr lang="nl-NL"/>
          </a:p>
        </p:txBody>
      </p:sp>
      <p:sp>
        <p:nvSpPr>
          <p:cNvPr id="6" name="Tijdelijke aanduiding voor dianummer 5"/>
          <p:cNvSpPr>
            <a:spLocks noGrp="1"/>
          </p:cNvSpPr>
          <p:nvPr>
            <p:ph type="sldNum" sz="quarter" idx="12"/>
          </p:nvPr>
        </p:nvSpPr>
        <p:spPr>
          <a:xfrm>
            <a:off x="6553200" y="6356350"/>
            <a:ext cx="2133600" cy="365125"/>
          </a:xfrm>
          <a:prstGeom prst="rect">
            <a:avLst/>
          </a:prstGeom>
        </p:spPr>
        <p:txBody>
          <a:bodyPr/>
          <a:lstStyle/>
          <a:p>
            <a:fld id="{B37C5F51-103A-49ED-A93C-8FEC9283475C}" type="slidenum">
              <a:rPr lang="nl-NL" smtClean="0"/>
              <a:pPr/>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a:prstGeom prst="rect">
            <a:avLst/>
          </a:prstGeo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a:prstGeom prst="rect">
            <a:avLst/>
          </a:prstGeo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a:xfrm>
            <a:off x="457200" y="6356350"/>
            <a:ext cx="2133600" cy="365125"/>
          </a:xfrm>
          <a:prstGeom prst="rect">
            <a:avLst/>
          </a:prstGeom>
        </p:spPr>
        <p:txBody>
          <a:bodyPr/>
          <a:lstStyle/>
          <a:p>
            <a:fld id="{BE3725F7-AC35-4315-AB0E-9C0E24A5CE5E}" type="datetimeFigureOut">
              <a:rPr lang="nl-NL" smtClean="0"/>
              <a:pPr/>
              <a:t>18-9-2014</a:t>
            </a:fld>
            <a:endParaRPr lang="nl-NL"/>
          </a:p>
        </p:txBody>
      </p:sp>
      <p:sp>
        <p:nvSpPr>
          <p:cNvPr id="5" name="Tijdelijke aanduiding voor voettekst 4"/>
          <p:cNvSpPr>
            <a:spLocks noGrp="1"/>
          </p:cNvSpPr>
          <p:nvPr>
            <p:ph type="ftr" sz="quarter" idx="11"/>
          </p:nvPr>
        </p:nvSpPr>
        <p:spPr>
          <a:xfrm>
            <a:off x="3124200" y="6356350"/>
            <a:ext cx="2895600" cy="365125"/>
          </a:xfrm>
          <a:prstGeom prst="rect">
            <a:avLst/>
          </a:prstGeom>
        </p:spPr>
        <p:txBody>
          <a:bodyPr/>
          <a:lstStyle/>
          <a:p>
            <a:endParaRPr lang="nl-NL"/>
          </a:p>
        </p:txBody>
      </p:sp>
      <p:sp>
        <p:nvSpPr>
          <p:cNvPr id="6" name="Tijdelijke aanduiding voor dianummer 5"/>
          <p:cNvSpPr>
            <a:spLocks noGrp="1"/>
          </p:cNvSpPr>
          <p:nvPr>
            <p:ph type="sldNum" sz="quarter" idx="12"/>
          </p:nvPr>
        </p:nvSpPr>
        <p:spPr>
          <a:xfrm>
            <a:off x="6553200" y="6356350"/>
            <a:ext cx="2133600" cy="365125"/>
          </a:xfrm>
          <a:prstGeom prst="rect">
            <a:avLst/>
          </a:prstGeom>
        </p:spPr>
        <p:txBody>
          <a:bodyPr/>
          <a:lstStyle/>
          <a:p>
            <a:fld id="{B37C5F51-103A-49ED-A93C-8FEC9283475C}" type="slidenum">
              <a:rPr lang="nl-NL" smtClean="0"/>
              <a:pPr/>
              <a:t>‹nr.›</a:t>
            </a:fld>
            <a:endParaRPr lang="nl-N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el en object">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Titel en object">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el en object">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Titel en object">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_Titel en object">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het opmaakprofiel van de modelondertitel te bewerken</a:t>
            </a:r>
            <a:endParaRPr lang="nl-NL"/>
          </a:p>
        </p:txBody>
      </p:sp>
      <p:sp>
        <p:nvSpPr>
          <p:cNvPr id="4" name="Tijdelijke aanduiding voor datum 3"/>
          <p:cNvSpPr>
            <a:spLocks noGrp="1"/>
          </p:cNvSpPr>
          <p:nvPr>
            <p:ph type="dt" sz="half" idx="10"/>
          </p:nvPr>
        </p:nvSpPr>
        <p:spPr>
          <a:xfrm>
            <a:off x="457200" y="6356350"/>
            <a:ext cx="2133600" cy="365125"/>
          </a:xfrm>
          <a:prstGeom prst="rect">
            <a:avLst/>
          </a:prstGeom>
        </p:spPr>
        <p:txBody>
          <a:bodyPr/>
          <a:lstStyle/>
          <a:p>
            <a:fld id="{B738CFCC-FFEC-4A60-82D5-55CAA28F77CE}" type="datetimeFigureOut">
              <a:rPr lang="nl-NL" smtClean="0"/>
              <a:pPr/>
              <a:t>18-9-2014</a:t>
            </a:fld>
            <a:endParaRPr lang="nl-NL"/>
          </a:p>
        </p:txBody>
      </p:sp>
      <p:sp>
        <p:nvSpPr>
          <p:cNvPr id="5" name="Tijdelijke aanduiding voor voettekst 4"/>
          <p:cNvSpPr>
            <a:spLocks noGrp="1"/>
          </p:cNvSpPr>
          <p:nvPr>
            <p:ph type="ftr" sz="quarter" idx="11"/>
          </p:nvPr>
        </p:nvSpPr>
        <p:spPr>
          <a:xfrm>
            <a:off x="3124200" y="6356350"/>
            <a:ext cx="2895600" cy="365125"/>
          </a:xfrm>
          <a:prstGeom prst="rect">
            <a:avLst/>
          </a:prstGeom>
        </p:spPr>
        <p:txBody>
          <a:bodyPr/>
          <a:lstStyle/>
          <a:p>
            <a:endParaRPr lang="nl-NL"/>
          </a:p>
        </p:txBody>
      </p:sp>
      <p:sp>
        <p:nvSpPr>
          <p:cNvPr id="6" name="Tijdelijke aanduiding voor dianummer 5"/>
          <p:cNvSpPr>
            <a:spLocks noGrp="1"/>
          </p:cNvSpPr>
          <p:nvPr>
            <p:ph type="sldNum" sz="quarter" idx="12"/>
          </p:nvPr>
        </p:nvSpPr>
        <p:spPr>
          <a:xfrm>
            <a:off x="6553200" y="6356350"/>
            <a:ext cx="2133600" cy="365125"/>
          </a:xfrm>
          <a:prstGeom prst="rect">
            <a:avLst/>
          </a:prstGeom>
        </p:spPr>
        <p:txBody>
          <a:bodyPr/>
          <a:lstStyle/>
          <a:p>
            <a:fld id="{9F56EDB9-09DE-4E77-B640-92BADAAC1EF6}" type="slidenum">
              <a:rPr lang="nl-NL" smtClean="0"/>
              <a:pPr/>
              <a:t>‹nr.›</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5" descr="\\Shefps01\commercie$\Plenair overleg\20 dec 2012\Marketing\Input_KH\powerpoint3.jpg"/>
          <p:cNvPicPr>
            <a:picLocks noChangeAspect="1" noChangeArrowheads="1"/>
          </p:cNvPicPr>
          <p:nvPr userDrawn="1"/>
        </p:nvPicPr>
        <p:blipFill>
          <a:blip r:embed="rId19" cstate="print"/>
          <a:srcRect l="42365" t="23152" r="25506" b="35268"/>
          <a:stretch>
            <a:fillRect/>
          </a:stretch>
        </p:blipFill>
        <p:spPr bwMode="auto">
          <a:xfrm>
            <a:off x="1475656" y="0"/>
            <a:ext cx="7668344" cy="6525344"/>
          </a:xfrm>
          <a:prstGeom prst="rect">
            <a:avLst/>
          </a:prstGeom>
          <a:noFill/>
        </p:spPr>
      </p:pic>
      <p:sp>
        <p:nvSpPr>
          <p:cNvPr id="9" name="Rechthoek 8"/>
          <p:cNvSpPr/>
          <p:nvPr userDrawn="1"/>
        </p:nvSpPr>
        <p:spPr>
          <a:xfrm>
            <a:off x="1187624" y="692696"/>
            <a:ext cx="7956376"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p:cNvSpPr txBox="1"/>
          <p:nvPr userDrawn="1"/>
        </p:nvSpPr>
        <p:spPr>
          <a:xfrm>
            <a:off x="1547664" y="6525344"/>
            <a:ext cx="2376264" cy="338554"/>
          </a:xfrm>
          <a:prstGeom prst="rect">
            <a:avLst/>
          </a:prstGeom>
          <a:noFill/>
        </p:spPr>
        <p:txBody>
          <a:bodyPr wrap="square" rtlCol="0">
            <a:spAutoFit/>
          </a:bodyPr>
          <a:lstStyle/>
          <a:p>
            <a:r>
              <a:rPr lang="nl-NL" sz="1600" b="1" dirty="0" err="1" smtClean="0">
                <a:solidFill>
                  <a:srgbClr val="0070C0"/>
                </a:solidFill>
              </a:rPr>
              <a:t>www.searchbv.nl</a:t>
            </a:r>
            <a:endParaRPr lang="nl-NL" sz="1600" b="1" dirty="0">
              <a:solidFill>
                <a:srgbClr val="0070C0"/>
              </a:solidFill>
            </a:endParaRPr>
          </a:p>
        </p:txBody>
      </p:sp>
      <p:sp>
        <p:nvSpPr>
          <p:cNvPr id="12" name="Tekstvak 11"/>
          <p:cNvSpPr txBox="1"/>
          <p:nvPr userDrawn="1"/>
        </p:nvSpPr>
        <p:spPr>
          <a:xfrm>
            <a:off x="7020272" y="6237312"/>
            <a:ext cx="1800200" cy="338554"/>
          </a:xfrm>
          <a:prstGeom prst="rect">
            <a:avLst/>
          </a:prstGeom>
          <a:noFill/>
        </p:spPr>
        <p:txBody>
          <a:bodyPr wrap="square" rtlCol="0">
            <a:spAutoFit/>
          </a:bodyPr>
          <a:lstStyle/>
          <a:p>
            <a:r>
              <a:rPr lang="nl-NL" sz="1600" b="1" dirty="0" smtClean="0">
                <a:solidFill>
                  <a:srgbClr val="0070C0"/>
                </a:solidFill>
              </a:rPr>
              <a:t>environment</a:t>
            </a:r>
            <a:endParaRPr lang="nl-NL" sz="1600" b="1" dirty="0">
              <a:solidFill>
                <a:srgbClr val="0070C0"/>
              </a:solidFill>
            </a:endParaRPr>
          </a:p>
        </p:txBody>
      </p:sp>
      <p:sp>
        <p:nvSpPr>
          <p:cNvPr id="13" name="Tekstvak 12"/>
          <p:cNvSpPr txBox="1"/>
          <p:nvPr userDrawn="1"/>
        </p:nvSpPr>
        <p:spPr>
          <a:xfrm>
            <a:off x="6767736" y="6525344"/>
            <a:ext cx="2376264" cy="338554"/>
          </a:xfrm>
          <a:prstGeom prst="rect">
            <a:avLst/>
          </a:prstGeom>
          <a:noFill/>
        </p:spPr>
        <p:txBody>
          <a:bodyPr wrap="square" rtlCol="0">
            <a:spAutoFit/>
          </a:bodyPr>
          <a:lstStyle/>
          <a:p>
            <a:pPr algn="r"/>
            <a:r>
              <a:rPr lang="nl-NL" sz="1600" b="1" dirty="0" err="1" smtClean="0">
                <a:solidFill>
                  <a:srgbClr val="0070C0"/>
                </a:solidFill>
              </a:rPr>
              <a:t>inspires</a:t>
            </a:r>
            <a:r>
              <a:rPr lang="nl-NL" sz="1600" b="1" dirty="0" smtClean="0">
                <a:solidFill>
                  <a:srgbClr val="0070C0"/>
                </a:solidFill>
              </a:rPr>
              <a:t>…</a:t>
            </a:r>
            <a:endParaRPr lang="nl-NL" sz="1600" b="1" dirty="0">
              <a:solidFill>
                <a:srgbClr val="0070C0"/>
              </a:solidFill>
            </a:endParaRPr>
          </a:p>
        </p:txBody>
      </p:sp>
      <p:pic>
        <p:nvPicPr>
          <p:cNvPr id="1026" name="Picture 2" descr="\\Shefps01\commercie$\huisstijl items\Powerpoint sjabloon 2013\SEAHEE0112 Serach PPT foto afb.jpg"/>
          <p:cNvPicPr>
            <a:picLocks noChangeAspect="1" noChangeArrowheads="1"/>
          </p:cNvPicPr>
          <p:nvPr userDrawn="1"/>
        </p:nvPicPr>
        <p:blipFill>
          <a:blip r:embed="rId20" cstate="print"/>
          <a:srcRect/>
          <a:stretch>
            <a:fillRect/>
          </a:stretch>
        </p:blipFill>
        <p:spPr bwMode="auto">
          <a:xfrm>
            <a:off x="0" y="-3176"/>
            <a:ext cx="1487487" cy="6861176"/>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2.xml"/><Relationship Id="rId1" Type="http://schemas.openxmlformats.org/officeDocument/2006/relationships/video" Target="file:///\\search.local\public\Commercie\Overdracht%20Pauline\Ondersteuning%20Udo\Presentaties%20Udo\Belgie\asbest%201080p.mp4"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6.gif"/><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hyperlink" Target="http://www.quietrevolution.com/index.htm" TargetMode="External"/><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hyperlink" Target="http://www.searchbv.nl/" TargetMode="External"/><Relationship Id="rId2" Type="http://schemas.openxmlformats.org/officeDocument/2006/relationships/hyperlink" Target="http://www.bodem-search.nl/" TargetMode="External"/><Relationship Id="rId1" Type="http://schemas.openxmlformats.org/officeDocument/2006/relationships/slideLayout" Target="../slideLayouts/slideLayout2.xml"/><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2"/>
          <p:cNvSpPr>
            <a:spLocks noChangeArrowheads="1"/>
          </p:cNvSpPr>
          <p:nvPr/>
        </p:nvSpPr>
        <p:spPr bwMode="auto">
          <a:xfrm>
            <a:off x="1619672" y="1549241"/>
            <a:ext cx="5760640" cy="1015663"/>
          </a:xfrm>
          <a:prstGeom prst="rect">
            <a:avLst/>
          </a:prstGeom>
          <a:noFill/>
          <a:ln w="9525" algn="ctr">
            <a:noFill/>
            <a:miter lim="800000"/>
            <a:headEnd/>
            <a:tailEnd/>
          </a:ln>
        </p:spPr>
        <p:txBody>
          <a:bodyPr wrap="square" anchor="ctr">
            <a:spAutoFit/>
          </a:bodyPr>
          <a:lstStyle/>
          <a:p>
            <a:pPr eaLnBrk="0" hangingPunct="0">
              <a:defRPr/>
            </a:pPr>
            <a:r>
              <a:rPr lang="nl-NL" sz="3000" b="1" dirty="0" smtClean="0">
                <a:latin typeface="+mn-lt"/>
                <a:ea typeface="ヒラギノ角ゴ Pro W3" pitchFamily="16" charset="-128"/>
                <a:cs typeface="+mn-cs"/>
              </a:rPr>
              <a:t>Bodemonderzoek in het verleden, heden en de toekomst</a:t>
            </a:r>
            <a:endParaRPr lang="nl-NL" sz="3000" dirty="0">
              <a:latin typeface="+mn-lt"/>
              <a:ea typeface="ヒラギノ角ゴ Pro W3" pitchFamily="16" charset="-128"/>
              <a:cs typeface="+mn-cs"/>
            </a:endParaRPr>
          </a:p>
        </p:txBody>
      </p:sp>
      <p:sp>
        <p:nvSpPr>
          <p:cNvPr id="5" name="Tijdelijke aanduiding voor inhoud 3"/>
          <p:cNvSpPr txBox="1">
            <a:spLocks/>
          </p:cNvSpPr>
          <p:nvPr/>
        </p:nvSpPr>
        <p:spPr bwMode="auto">
          <a:xfrm>
            <a:off x="1547664" y="692696"/>
            <a:ext cx="7596336" cy="576064"/>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nl-NL" sz="3200" b="1" i="0" u="none" strike="noStrike" kern="1200" cap="none" spc="0" normalizeH="0" baseline="0" noProof="0" dirty="0" smtClean="0">
                <a:ln>
                  <a:noFill/>
                </a:ln>
                <a:solidFill>
                  <a:srgbClr val="0070C0"/>
                </a:solidFill>
                <a:effectLst/>
                <a:uLnTx/>
                <a:uFillTx/>
                <a:latin typeface="+mn-lt"/>
                <a:ea typeface="+mn-ea"/>
                <a:cs typeface="+mn-cs"/>
              </a:rPr>
              <a:t>Udo Waltman – Bedrijfsdirecteur Search</a:t>
            </a:r>
          </a:p>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nl-NL" sz="3200" b="1" i="0" u="none" strike="noStrike" kern="1200" cap="none" spc="0" normalizeH="0" baseline="0" noProof="0" dirty="0" smtClean="0">
              <a:ln>
                <a:noFill/>
              </a:ln>
              <a:solidFill>
                <a:srgbClr val="0070C0"/>
              </a:solidFill>
              <a:effectLst/>
              <a:uLnTx/>
              <a:uFillTx/>
              <a:latin typeface="+mn-lt"/>
              <a:ea typeface="+mn-ea"/>
              <a:cs typeface="+mn-cs"/>
            </a:endParaRPr>
          </a:p>
          <a:p>
            <a:pPr marL="0" marR="0" lvl="0" indent="-342900" algn="l" defTabSz="914400" rtl="0" eaLnBrk="1" fontAlgn="auto" latinLnBrk="0" hangingPunct="1">
              <a:lnSpc>
                <a:spcPct val="100000"/>
              </a:lnSpc>
              <a:spcBef>
                <a:spcPct val="20000"/>
              </a:spcBef>
              <a:spcAft>
                <a:spcPts val="0"/>
              </a:spcAft>
              <a:buClrTx/>
              <a:buSzTx/>
              <a:buFont typeface="Wingdings" pitchFamily="2" charset="2"/>
              <a:buNone/>
              <a:tabLst/>
              <a:defRPr/>
            </a:pPr>
            <a:endParaRPr kumimoji="0" lang="nl-NL" sz="20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17412" name="Picture 4" descr="http://www.bouwenwonen.net/foto/news/091023-9.gif"/>
          <p:cNvPicPr>
            <a:picLocks noChangeAspect="1" noChangeArrowheads="1"/>
          </p:cNvPicPr>
          <p:nvPr/>
        </p:nvPicPr>
        <p:blipFill>
          <a:blip r:embed="rId2" cstate="print"/>
          <a:srcRect/>
          <a:stretch>
            <a:fillRect/>
          </a:stretch>
        </p:blipFill>
        <p:spPr bwMode="auto">
          <a:xfrm>
            <a:off x="4283967" y="3083855"/>
            <a:ext cx="2016225" cy="2433377"/>
          </a:xfrm>
          <a:prstGeom prst="rect">
            <a:avLst/>
          </a:prstGeom>
          <a:noFill/>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sbest 1080p.mp4">
            <a:hlinkClick r:id="" action="ppaction://media"/>
          </p:cNvPr>
          <p:cNvPicPr>
            <a:picLocks noRot="1" noChangeAspect="1"/>
          </p:cNvPicPr>
          <p:nvPr>
            <a:videoFile r:link="rId1"/>
          </p:nvPr>
        </p:nvPicPr>
        <p:blipFill>
          <a:blip r:embed="rId3" cstate="print"/>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1763688" y="2492896"/>
            <a:ext cx="6912768" cy="923330"/>
          </a:xfrm>
          <a:prstGeom prst="rect">
            <a:avLst/>
          </a:prstGeom>
          <a:noFill/>
        </p:spPr>
        <p:txBody>
          <a:bodyPr wrap="square" rtlCol="0">
            <a:spAutoFit/>
          </a:bodyPr>
          <a:lstStyle/>
          <a:p>
            <a:pPr algn="ctr"/>
            <a:r>
              <a:rPr lang="nl-NL" sz="5400" b="1" dirty="0" smtClean="0"/>
              <a:t>Asbest in Nederland</a:t>
            </a:r>
            <a:endParaRPr lang="nl-NL" sz="5400" b="1" dirty="0"/>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2"/>
          <p:cNvSpPr>
            <a:spLocks noChangeArrowheads="1"/>
          </p:cNvSpPr>
          <p:nvPr/>
        </p:nvSpPr>
        <p:spPr bwMode="auto">
          <a:xfrm>
            <a:off x="1570880" y="714723"/>
            <a:ext cx="6313488" cy="554037"/>
          </a:xfrm>
          <a:prstGeom prst="rect">
            <a:avLst/>
          </a:prstGeom>
          <a:noFill/>
          <a:ln w="9525" algn="ctr">
            <a:noFill/>
            <a:miter lim="800000"/>
            <a:headEnd/>
            <a:tailEnd/>
          </a:ln>
        </p:spPr>
        <p:txBody>
          <a:bodyPr anchor="ctr">
            <a:spAutoFit/>
          </a:bodyPr>
          <a:lstStyle/>
          <a:p>
            <a:pPr eaLnBrk="0" hangingPunct="0">
              <a:defRPr/>
            </a:pPr>
            <a:r>
              <a:rPr lang="nl-NL" sz="3000" b="1" dirty="0">
                <a:latin typeface="+mn-lt"/>
                <a:ea typeface="ヒラギノ角ゴ Pro W3" pitchFamily="16" charset="-128"/>
                <a:cs typeface="+mn-cs"/>
              </a:rPr>
              <a:t>Programma</a:t>
            </a:r>
            <a:endParaRPr lang="nl-NL" sz="3000" dirty="0">
              <a:latin typeface="+mn-lt"/>
              <a:ea typeface="ヒラギノ角ゴ Pro W3" pitchFamily="16" charset="-128"/>
              <a:cs typeface="+mn-cs"/>
            </a:endParaRPr>
          </a:p>
        </p:txBody>
      </p:sp>
      <p:sp>
        <p:nvSpPr>
          <p:cNvPr id="2" name="Rectangle 4"/>
          <p:cNvSpPr txBox="1">
            <a:spLocks noChangeArrowheads="1"/>
          </p:cNvSpPr>
          <p:nvPr/>
        </p:nvSpPr>
        <p:spPr>
          <a:xfrm>
            <a:off x="5364088" y="2204864"/>
            <a:ext cx="3851920" cy="2232248"/>
          </a:xfrm>
          <a:prstGeom prst="rect">
            <a:avLst/>
          </a:prstGeom>
        </p:spPr>
        <p:txBody>
          <a:bodyPr/>
          <a:lstStyle/>
          <a:p>
            <a:pPr marL="342900" indent="-342900">
              <a:lnSpc>
                <a:spcPct val="150000"/>
              </a:lnSpc>
              <a:spcBef>
                <a:spcPct val="20000"/>
              </a:spcBef>
              <a:buFont typeface="Arial" pitchFamily="34" charset="0"/>
              <a:buChar char="•"/>
              <a:defRPr/>
            </a:pPr>
            <a:r>
              <a:rPr lang="nl-NL" sz="2200" dirty="0" smtClean="0"/>
              <a:t>Introductie Search</a:t>
            </a:r>
            <a:endParaRPr lang="nl-NL" sz="2200" dirty="0"/>
          </a:p>
          <a:p>
            <a:pPr marL="342900" indent="-342900">
              <a:lnSpc>
                <a:spcPct val="150000"/>
              </a:lnSpc>
              <a:spcBef>
                <a:spcPct val="20000"/>
              </a:spcBef>
              <a:buFont typeface="Arial" pitchFamily="34" charset="0"/>
              <a:buChar char="•"/>
              <a:defRPr/>
            </a:pPr>
            <a:r>
              <a:rPr lang="nl-NL" sz="2200" dirty="0" smtClean="0"/>
              <a:t>Historie bodem Nederland</a:t>
            </a:r>
          </a:p>
          <a:p>
            <a:pPr marL="342900" indent="-342900">
              <a:lnSpc>
                <a:spcPct val="150000"/>
              </a:lnSpc>
              <a:spcBef>
                <a:spcPct val="20000"/>
              </a:spcBef>
              <a:buFont typeface="Arial" pitchFamily="34" charset="0"/>
              <a:buChar char="•"/>
              <a:defRPr/>
            </a:pPr>
            <a:r>
              <a:rPr lang="nl-NL" sz="2200" dirty="0" smtClean="0"/>
              <a:t>Huidige situatie bodem Nederland</a:t>
            </a:r>
          </a:p>
          <a:p>
            <a:pPr marL="342900" indent="-342900">
              <a:lnSpc>
                <a:spcPct val="150000"/>
              </a:lnSpc>
              <a:spcBef>
                <a:spcPct val="20000"/>
              </a:spcBef>
              <a:buFont typeface="Arial" pitchFamily="34" charset="0"/>
              <a:buChar char="•"/>
              <a:defRPr/>
            </a:pPr>
            <a:r>
              <a:rPr lang="nl-NL" sz="2200" dirty="0" smtClean="0"/>
              <a:t>Toekomst bodem Nederland</a:t>
            </a:r>
          </a:p>
          <a:p>
            <a:pPr marL="342900" indent="-342900">
              <a:lnSpc>
                <a:spcPct val="150000"/>
              </a:lnSpc>
              <a:spcBef>
                <a:spcPct val="20000"/>
              </a:spcBef>
              <a:buFont typeface="Arial" pitchFamily="34" charset="0"/>
              <a:buChar char="•"/>
              <a:defRPr/>
            </a:pPr>
            <a:endParaRPr lang="nl-NL" sz="2200" dirty="0" smtClean="0"/>
          </a:p>
        </p:txBody>
      </p:sp>
      <p:pic>
        <p:nvPicPr>
          <p:cNvPr id="7" name="Picture 7"/>
          <p:cNvPicPr>
            <a:picLocks noChangeAspect="1" noChangeArrowheads="1"/>
          </p:cNvPicPr>
          <p:nvPr/>
        </p:nvPicPr>
        <p:blipFill>
          <a:blip r:embed="rId2" cstate="print"/>
          <a:srcRect l="3160" t="21596" r="3923" b="35831"/>
          <a:stretch>
            <a:fillRect/>
          </a:stretch>
        </p:blipFill>
        <p:spPr bwMode="auto">
          <a:xfrm>
            <a:off x="1691680" y="1988840"/>
            <a:ext cx="3600400" cy="322769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2"/>
          <p:cNvSpPr>
            <a:spLocks noChangeArrowheads="1"/>
          </p:cNvSpPr>
          <p:nvPr/>
        </p:nvSpPr>
        <p:spPr bwMode="auto">
          <a:xfrm>
            <a:off x="1547664" y="714762"/>
            <a:ext cx="6313488" cy="553998"/>
          </a:xfrm>
          <a:prstGeom prst="rect">
            <a:avLst/>
          </a:prstGeom>
          <a:noFill/>
          <a:ln w="9525" algn="ctr">
            <a:noFill/>
            <a:miter lim="800000"/>
            <a:headEnd/>
            <a:tailEnd/>
          </a:ln>
        </p:spPr>
        <p:txBody>
          <a:bodyPr anchor="ctr">
            <a:spAutoFit/>
          </a:bodyPr>
          <a:lstStyle/>
          <a:p>
            <a:pPr eaLnBrk="0" hangingPunct="0"/>
            <a:r>
              <a:rPr lang="nl-NL" sz="3000" b="1" dirty="0" smtClean="0">
                <a:latin typeface="+mn-lt"/>
              </a:rPr>
              <a:t>Korte introductie Search</a:t>
            </a:r>
            <a:endParaRPr lang="nl-NL" sz="3000" dirty="0">
              <a:latin typeface="+mn-lt"/>
            </a:endParaRPr>
          </a:p>
        </p:txBody>
      </p:sp>
      <p:sp>
        <p:nvSpPr>
          <p:cNvPr id="5" name="Rectangle 4"/>
          <p:cNvSpPr txBox="1">
            <a:spLocks noChangeArrowheads="1"/>
          </p:cNvSpPr>
          <p:nvPr/>
        </p:nvSpPr>
        <p:spPr>
          <a:xfrm>
            <a:off x="5724128" y="2060849"/>
            <a:ext cx="2952328" cy="1440160"/>
          </a:xfrm>
          <a:prstGeom prst="rect">
            <a:avLst/>
          </a:prstGeom>
        </p:spPr>
        <p:txBody>
          <a:bodyPr vert="horz" wrap="square" lIns="91440" tIns="45720" rIns="91440" bIns="45720" numCol="1" anchor="t" anchorCtr="0" compatLnSpc="1">
            <a:prstTxWarp prst="textNoShape">
              <a:avLst/>
            </a:prstTxWarp>
          </a:bodyPr>
          <a:lstStyle/>
          <a:p>
            <a:pPr eaLnBrk="1" hangingPunct="1">
              <a:buFont typeface="Wingdings" pitchFamily="2" charset="2"/>
              <a:buChar char="§"/>
            </a:pPr>
            <a:r>
              <a:rPr lang="nl-NL" sz="2200" dirty="0" smtClean="0"/>
              <a:t> 1994: opgericht door</a:t>
            </a:r>
            <a:br>
              <a:rPr lang="nl-NL" sz="2200" dirty="0" smtClean="0"/>
            </a:br>
            <a:r>
              <a:rPr lang="nl-NL" sz="2200" dirty="0" smtClean="0"/>
              <a:t>    Anne-Marie Rakhorst</a:t>
            </a:r>
          </a:p>
        </p:txBody>
      </p:sp>
      <p:pic>
        <p:nvPicPr>
          <p:cNvPr id="1026" name="Picture 2"/>
          <p:cNvPicPr>
            <a:picLocks noChangeAspect="1" noChangeArrowheads="1"/>
          </p:cNvPicPr>
          <p:nvPr/>
        </p:nvPicPr>
        <p:blipFill>
          <a:blip r:embed="rId3" cstate="print"/>
          <a:srcRect/>
          <a:stretch>
            <a:fillRect/>
          </a:stretch>
        </p:blipFill>
        <p:spPr bwMode="auto">
          <a:xfrm>
            <a:off x="2249607" y="1628800"/>
            <a:ext cx="3114481" cy="468052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2"/>
          <p:cNvSpPr>
            <a:spLocks noChangeArrowheads="1"/>
          </p:cNvSpPr>
          <p:nvPr/>
        </p:nvSpPr>
        <p:spPr bwMode="auto">
          <a:xfrm>
            <a:off x="1547664" y="714762"/>
            <a:ext cx="6313488" cy="553998"/>
          </a:xfrm>
          <a:prstGeom prst="rect">
            <a:avLst/>
          </a:prstGeom>
          <a:noFill/>
          <a:ln w="9525" algn="ctr">
            <a:noFill/>
            <a:miter lim="800000"/>
            <a:headEnd/>
            <a:tailEnd/>
          </a:ln>
        </p:spPr>
        <p:txBody>
          <a:bodyPr anchor="ctr">
            <a:spAutoFit/>
          </a:bodyPr>
          <a:lstStyle/>
          <a:p>
            <a:pPr eaLnBrk="0" hangingPunct="0"/>
            <a:r>
              <a:rPr lang="nl-NL" sz="3000" b="1" dirty="0" smtClean="0">
                <a:latin typeface="+mn-lt"/>
              </a:rPr>
              <a:t>Korte introductie Search</a:t>
            </a:r>
            <a:endParaRPr lang="nl-NL" sz="3000" dirty="0">
              <a:latin typeface="+mn-lt"/>
            </a:endParaRPr>
          </a:p>
        </p:txBody>
      </p:sp>
      <p:sp>
        <p:nvSpPr>
          <p:cNvPr id="5" name="Rectangle 4"/>
          <p:cNvSpPr txBox="1">
            <a:spLocks noChangeArrowheads="1"/>
          </p:cNvSpPr>
          <p:nvPr/>
        </p:nvSpPr>
        <p:spPr>
          <a:xfrm>
            <a:off x="5652120" y="1916832"/>
            <a:ext cx="3039516" cy="1861317"/>
          </a:xfrm>
          <a:prstGeom prst="rect">
            <a:avLst/>
          </a:prstGeom>
        </p:spPr>
        <p:txBody>
          <a:bodyPr vert="horz" wrap="square" lIns="91440" tIns="45720" rIns="91440" bIns="45720" numCol="1" anchor="t" anchorCtr="0" compatLnSpc="1">
            <a:prstTxWarp prst="textNoShape">
              <a:avLst/>
            </a:prstTxWarp>
          </a:bodyPr>
          <a:lstStyle/>
          <a:p>
            <a:pPr eaLnBrk="1" hangingPunct="1">
              <a:buFont typeface="Wingdings" pitchFamily="2" charset="2"/>
              <a:buChar char="§"/>
            </a:pPr>
            <a:r>
              <a:rPr lang="nl-NL" sz="2200" dirty="0" smtClean="0"/>
              <a:t> </a:t>
            </a:r>
            <a:r>
              <a:rPr lang="nl-NL" sz="2200" dirty="0" smtClean="0">
                <a:solidFill>
                  <a:schemeClr val="bg1">
                    <a:lumMod val="65000"/>
                  </a:schemeClr>
                </a:solidFill>
              </a:rPr>
              <a:t>1994: opgericht door</a:t>
            </a:r>
            <a:br>
              <a:rPr lang="nl-NL" sz="2200" dirty="0" smtClean="0">
                <a:solidFill>
                  <a:schemeClr val="bg1">
                    <a:lumMod val="65000"/>
                  </a:schemeClr>
                </a:solidFill>
              </a:rPr>
            </a:br>
            <a:r>
              <a:rPr lang="nl-NL" sz="2200" dirty="0" smtClean="0">
                <a:solidFill>
                  <a:schemeClr val="bg1">
                    <a:lumMod val="65000"/>
                  </a:schemeClr>
                </a:solidFill>
              </a:rPr>
              <a:t>    Anne-Marie Rakhorst</a:t>
            </a:r>
            <a:r>
              <a:rPr lang="nl-NL" sz="2200" dirty="0" smtClean="0"/>
              <a:t/>
            </a:r>
            <a:br>
              <a:rPr lang="nl-NL" sz="2200" dirty="0" smtClean="0"/>
            </a:br>
            <a:endParaRPr lang="nl-NL" sz="2200" dirty="0" smtClean="0"/>
          </a:p>
          <a:p>
            <a:pPr eaLnBrk="1" hangingPunct="1">
              <a:buFont typeface="Wingdings" pitchFamily="2" charset="2"/>
              <a:buChar char="§"/>
            </a:pPr>
            <a:r>
              <a:rPr lang="nl-NL" sz="2200" dirty="0" smtClean="0"/>
              <a:t> Vraaggestuurde </a:t>
            </a:r>
            <a:br>
              <a:rPr lang="nl-NL" sz="2200" dirty="0" smtClean="0"/>
            </a:br>
            <a:r>
              <a:rPr lang="nl-NL" sz="2200" dirty="0" smtClean="0"/>
              <a:t>   autonome groei</a:t>
            </a:r>
            <a:endParaRPr kumimoji="0" lang="nl-NL" sz="2400" b="0" i="0" u="none" strike="noStrike" kern="0" cap="none" spc="0" normalizeH="0" baseline="0" noProof="0" dirty="0" smtClean="0">
              <a:ln>
                <a:noFill/>
              </a:ln>
              <a:solidFill>
                <a:schemeClr val="tx1"/>
              </a:solidFill>
              <a:effectLst/>
              <a:uLnTx/>
              <a:uFillTx/>
              <a:latin typeface="+mn-lt"/>
              <a:ea typeface="+mn-ea"/>
              <a:cs typeface="+mn-cs"/>
            </a:endParaRPr>
          </a:p>
        </p:txBody>
      </p:sp>
      <p:pic>
        <p:nvPicPr>
          <p:cNvPr id="53250" name="Picture 2" descr="http://www.edukoers.nl/wp-content/uploads/2009/11/groei31.jpg"/>
          <p:cNvPicPr>
            <a:picLocks noChangeAspect="1" noChangeArrowheads="1"/>
          </p:cNvPicPr>
          <p:nvPr/>
        </p:nvPicPr>
        <p:blipFill>
          <a:blip r:embed="rId3" cstate="print"/>
          <a:srcRect l="12594"/>
          <a:stretch>
            <a:fillRect/>
          </a:stretch>
        </p:blipFill>
        <p:spPr bwMode="auto">
          <a:xfrm>
            <a:off x="1835696" y="1772816"/>
            <a:ext cx="3717459" cy="3884239"/>
          </a:xfrm>
          <a:prstGeom prst="rect">
            <a:avLst/>
          </a:prstGeom>
          <a:noFill/>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2"/>
          <p:cNvSpPr>
            <a:spLocks noChangeArrowheads="1"/>
          </p:cNvSpPr>
          <p:nvPr/>
        </p:nvSpPr>
        <p:spPr bwMode="auto">
          <a:xfrm>
            <a:off x="1547664" y="714762"/>
            <a:ext cx="6313488" cy="553998"/>
          </a:xfrm>
          <a:prstGeom prst="rect">
            <a:avLst/>
          </a:prstGeom>
          <a:noFill/>
          <a:ln w="9525" algn="ctr">
            <a:noFill/>
            <a:miter lim="800000"/>
            <a:headEnd/>
            <a:tailEnd/>
          </a:ln>
        </p:spPr>
        <p:txBody>
          <a:bodyPr anchor="ctr">
            <a:spAutoFit/>
          </a:bodyPr>
          <a:lstStyle/>
          <a:p>
            <a:pPr eaLnBrk="0" hangingPunct="0"/>
            <a:r>
              <a:rPr lang="nl-NL" sz="3000" b="1" dirty="0" smtClean="0">
                <a:latin typeface="+mn-lt"/>
              </a:rPr>
              <a:t>Korte introductie Search</a:t>
            </a:r>
            <a:endParaRPr lang="nl-NL" sz="3000" dirty="0">
              <a:latin typeface="+mn-lt"/>
            </a:endParaRPr>
          </a:p>
        </p:txBody>
      </p:sp>
      <p:sp>
        <p:nvSpPr>
          <p:cNvPr id="5" name="Rectangle 4"/>
          <p:cNvSpPr txBox="1">
            <a:spLocks noChangeArrowheads="1"/>
          </p:cNvSpPr>
          <p:nvPr/>
        </p:nvSpPr>
        <p:spPr>
          <a:xfrm>
            <a:off x="5436096" y="1772816"/>
            <a:ext cx="3096344" cy="3312368"/>
          </a:xfrm>
          <a:prstGeom prst="rect">
            <a:avLst/>
          </a:prstGeom>
        </p:spPr>
        <p:txBody>
          <a:bodyPr vert="horz" wrap="square" lIns="91440" tIns="45720" rIns="91440" bIns="45720" numCol="1" anchor="t" anchorCtr="0" compatLnSpc="1">
            <a:prstTxWarp prst="textNoShape">
              <a:avLst/>
            </a:prstTxWarp>
          </a:bodyPr>
          <a:lstStyle/>
          <a:p>
            <a:pPr eaLnBrk="1" hangingPunct="1">
              <a:buFont typeface="Wingdings" pitchFamily="2" charset="2"/>
              <a:buChar char="§"/>
            </a:pPr>
            <a:r>
              <a:rPr lang="nl-NL" sz="2200" dirty="0" smtClean="0">
                <a:solidFill>
                  <a:schemeClr val="bg1">
                    <a:lumMod val="65000"/>
                  </a:schemeClr>
                </a:solidFill>
              </a:rPr>
              <a:t> 1994: opgericht door</a:t>
            </a:r>
            <a:br>
              <a:rPr lang="nl-NL" sz="2200" dirty="0" smtClean="0">
                <a:solidFill>
                  <a:schemeClr val="bg1">
                    <a:lumMod val="65000"/>
                  </a:schemeClr>
                </a:solidFill>
              </a:rPr>
            </a:br>
            <a:r>
              <a:rPr lang="nl-NL" sz="2200" dirty="0" smtClean="0">
                <a:solidFill>
                  <a:schemeClr val="bg1">
                    <a:lumMod val="65000"/>
                  </a:schemeClr>
                </a:solidFill>
              </a:rPr>
              <a:t>    Anne-Marie Rakhorst</a:t>
            </a:r>
            <a:br>
              <a:rPr lang="nl-NL" sz="2200" dirty="0" smtClean="0">
                <a:solidFill>
                  <a:schemeClr val="bg1">
                    <a:lumMod val="65000"/>
                  </a:schemeClr>
                </a:solidFill>
              </a:rPr>
            </a:br>
            <a:endParaRPr lang="nl-NL" sz="2200" dirty="0" smtClean="0">
              <a:solidFill>
                <a:schemeClr val="bg1">
                  <a:lumMod val="65000"/>
                </a:schemeClr>
              </a:solidFill>
            </a:endParaRPr>
          </a:p>
          <a:p>
            <a:pPr eaLnBrk="1" hangingPunct="1">
              <a:buFont typeface="Wingdings" pitchFamily="2" charset="2"/>
              <a:buChar char="§"/>
            </a:pPr>
            <a:r>
              <a:rPr lang="nl-NL" sz="2200" dirty="0" smtClean="0">
                <a:solidFill>
                  <a:schemeClr val="bg1">
                    <a:lumMod val="65000"/>
                  </a:schemeClr>
                </a:solidFill>
              </a:rPr>
              <a:t> Vraaggestuurde </a:t>
            </a:r>
            <a:br>
              <a:rPr lang="nl-NL" sz="2200" dirty="0" smtClean="0">
                <a:solidFill>
                  <a:schemeClr val="bg1">
                    <a:lumMod val="65000"/>
                  </a:schemeClr>
                </a:solidFill>
              </a:rPr>
            </a:br>
            <a:r>
              <a:rPr lang="nl-NL" sz="2200" dirty="0" smtClean="0">
                <a:solidFill>
                  <a:schemeClr val="bg1">
                    <a:lumMod val="65000"/>
                  </a:schemeClr>
                </a:solidFill>
              </a:rPr>
              <a:t>   autonome groei</a:t>
            </a:r>
            <a:r>
              <a:rPr lang="nl-NL" sz="2200" dirty="0" smtClean="0"/>
              <a:t/>
            </a:r>
            <a:br>
              <a:rPr lang="nl-NL" sz="2200" dirty="0" smtClean="0"/>
            </a:br>
            <a:r>
              <a:rPr lang="nl-NL" sz="2200" dirty="0" smtClean="0"/>
              <a:t> </a:t>
            </a:r>
          </a:p>
          <a:p>
            <a:pPr eaLnBrk="1" hangingPunct="1">
              <a:buFont typeface="Wingdings" pitchFamily="2" charset="2"/>
              <a:buChar char="§"/>
            </a:pPr>
            <a:r>
              <a:rPr lang="nl-NL" sz="2200" dirty="0" smtClean="0"/>
              <a:t> 290 medewerkers, </a:t>
            </a:r>
          </a:p>
          <a:p>
            <a:pPr eaLnBrk="1" hangingPunct="1">
              <a:buNone/>
            </a:pPr>
            <a:r>
              <a:rPr lang="nl-NL" sz="2200" dirty="0" smtClean="0"/>
              <a:t>  4 bedrijven 3 (en een</a:t>
            </a:r>
            <a:br>
              <a:rPr lang="nl-NL" sz="2200" dirty="0" smtClean="0"/>
            </a:br>
            <a:r>
              <a:rPr lang="nl-NL" sz="2200" dirty="0" smtClean="0"/>
              <a:t>  halve…) vestigingen</a:t>
            </a:r>
          </a:p>
          <a:p>
            <a:pPr eaLnBrk="1" hangingPunct="1">
              <a:buNone/>
            </a:pPr>
            <a:endParaRPr lang="nl-NL" sz="2200" dirty="0" smtClean="0"/>
          </a:p>
          <a:p>
            <a:pPr>
              <a:buFont typeface="Wingdings" pitchFamily="2" charset="2"/>
              <a:buChar char="§"/>
            </a:pPr>
            <a:r>
              <a:rPr lang="nl-NL" sz="2200" dirty="0" smtClean="0"/>
              <a:t> per 1 juli 2014 </a:t>
            </a:r>
            <a:br>
              <a:rPr lang="nl-NL" sz="2200" dirty="0" smtClean="0"/>
            </a:br>
            <a:r>
              <a:rPr lang="nl-NL" sz="2200" dirty="0" smtClean="0"/>
              <a:t>   overgenomen door SGS</a:t>
            </a:r>
          </a:p>
          <a:p>
            <a:pPr eaLnBrk="1" hangingPunct="1">
              <a:buNone/>
            </a:pPr>
            <a:endParaRPr kumimoji="0" lang="nl-NL" sz="2400" b="0" i="0" u="none" strike="noStrike" kern="0" cap="none" spc="0" normalizeH="0" baseline="0" noProof="0" dirty="0" smtClean="0">
              <a:ln>
                <a:noFill/>
              </a:ln>
              <a:solidFill>
                <a:schemeClr val="tx1"/>
              </a:solidFill>
              <a:effectLst/>
              <a:uLnTx/>
              <a:uFillTx/>
              <a:latin typeface="+mn-lt"/>
              <a:ea typeface="+mn-ea"/>
              <a:cs typeface="+mn-cs"/>
            </a:endParaRPr>
          </a:p>
        </p:txBody>
      </p:sp>
      <p:grpSp>
        <p:nvGrpSpPr>
          <p:cNvPr id="2" name="Groep 8"/>
          <p:cNvGrpSpPr/>
          <p:nvPr/>
        </p:nvGrpSpPr>
        <p:grpSpPr>
          <a:xfrm>
            <a:off x="1691680" y="1772816"/>
            <a:ext cx="3477372" cy="3931318"/>
            <a:chOff x="5011768" y="1193374"/>
            <a:chExt cx="2808287" cy="3305150"/>
          </a:xfrm>
        </p:grpSpPr>
        <p:pic>
          <p:nvPicPr>
            <p:cNvPr id="6" name="Picture 12" descr="Search-picto-laborato#15C6C"/>
            <p:cNvPicPr>
              <a:picLocks noChangeAspect="1" noChangeArrowheads="1"/>
            </p:cNvPicPr>
            <p:nvPr/>
          </p:nvPicPr>
          <p:blipFill>
            <a:blip r:embed="rId3" cstate="print"/>
            <a:srcRect/>
            <a:stretch>
              <a:fillRect/>
            </a:stretch>
          </p:blipFill>
          <p:spPr bwMode="auto">
            <a:xfrm>
              <a:off x="5011768" y="2055882"/>
              <a:ext cx="2808287" cy="763588"/>
            </a:xfrm>
            <a:prstGeom prst="rect">
              <a:avLst/>
            </a:prstGeom>
            <a:noFill/>
            <a:ln w="9525">
              <a:noFill/>
              <a:miter lim="800000"/>
              <a:headEnd/>
              <a:tailEnd/>
            </a:ln>
          </p:spPr>
        </p:pic>
        <p:pic>
          <p:nvPicPr>
            <p:cNvPr id="7" name="Picture 13" descr="Search-picto-ingenieu#15C6C"/>
            <p:cNvPicPr>
              <a:picLocks noChangeAspect="1" noChangeArrowheads="1"/>
            </p:cNvPicPr>
            <p:nvPr/>
          </p:nvPicPr>
          <p:blipFill>
            <a:blip r:embed="rId4" cstate="print"/>
            <a:srcRect/>
            <a:stretch>
              <a:fillRect/>
            </a:stretch>
          </p:blipFill>
          <p:spPr bwMode="auto">
            <a:xfrm>
              <a:off x="5011768" y="1193374"/>
              <a:ext cx="2808287" cy="762000"/>
            </a:xfrm>
            <a:prstGeom prst="rect">
              <a:avLst/>
            </a:prstGeom>
            <a:noFill/>
            <a:ln w="9525">
              <a:noFill/>
              <a:miter lim="800000"/>
              <a:headEnd/>
              <a:tailEnd/>
            </a:ln>
          </p:spPr>
        </p:pic>
        <p:pic>
          <p:nvPicPr>
            <p:cNvPr id="8" name="Picture 14" descr="Search-picto-opleidin#15C6C"/>
            <p:cNvPicPr>
              <a:picLocks noChangeAspect="1" noChangeArrowheads="1"/>
            </p:cNvPicPr>
            <p:nvPr/>
          </p:nvPicPr>
          <p:blipFill>
            <a:blip r:embed="rId5" cstate="print"/>
            <a:srcRect/>
            <a:stretch>
              <a:fillRect/>
            </a:stretch>
          </p:blipFill>
          <p:spPr bwMode="auto">
            <a:xfrm>
              <a:off x="5011768" y="2891478"/>
              <a:ext cx="2808287" cy="760412"/>
            </a:xfrm>
            <a:prstGeom prst="rect">
              <a:avLst/>
            </a:prstGeom>
            <a:noFill/>
            <a:ln w="9525">
              <a:noFill/>
              <a:miter lim="800000"/>
              <a:headEnd/>
              <a:tailEnd/>
            </a:ln>
          </p:spPr>
        </p:pic>
        <p:pic>
          <p:nvPicPr>
            <p:cNvPr id="9" name="Picture 15"/>
            <p:cNvPicPr>
              <a:picLocks noChangeAspect="1" noChangeArrowheads="1"/>
            </p:cNvPicPr>
            <p:nvPr/>
          </p:nvPicPr>
          <p:blipFill>
            <a:blip r:embed="rId6" cstate="print"/>
            <a:srcRect/>
            <a:stretch>
              <a:fillRect/>
            </a:stretch>
          </p:blipFill>
          <p:spPr bwMode="auto">
            <a:xfrm>
              <a:off x="5011768" y="3755574"/>
              <a:ext cx="2808287" cy="742950"/>
            </a:xfrm>
            <a:prstGeom prst="rect">
              <a:avLst/>
            </a:prstGeom>
            <a:noFill/>
            <a:ln w="9525">
              <a:noFill/>
              <a:miter lim="800000"/>
              <a:headEnd/>
              <a:tailEnd/>
            </a:ln>
          </p:spPr>
        </p:pic>
      </p:gr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hthoek 12"/>
          <p:cNvSpPr/>
          <p:nvPr/>
        </p:nvSpPr>
        <p:spPr bwMode="auto">
          <a:xfrm>
            <a:off x="0" y="0"/>
            <a:ext cx="9144000" cy="68580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NL" sz="1800" b="0" i="0" u="none" strike="noStrike" cap="none" normalizeH="0" baseline="0" smtClean="0">
              <a:ln>
                <a:noFill/>
              </a:ln>
              <a:solidFill>
                <a:schemeClr val="tx1"/>
              </a:solidFill>
              <a:effectLst/>
              <a:latin typeface="Verdana" pitchFamily="34" charset="0"/>
              <a:ea typeface="ヒラギノ角ゴ Pro W3" pitchFamily="16" charset="-128"/>
            </a:endParaRPr>
          </a:p>
        </p:txBody>
      </p:sp>
      <p:pic>
        <p:nvPicPr>
          <p:cNvPr id="11" name="Picture 10" descr="Amsterdam"/>
          <p:cNvPicPr>
            <a:picLocks noChangeAspect="1" noChangeArrowheads="1"/>
          </p:cNvPicPr>
          <p:nvPr/>
        </p:nvPicPr>
        <p:blipFill>
          <a:blip r:embed="rId3" cstate="print"/>
          <a:srcRect t="24791" b="12141"/>
          <a:stretch>
            <a:fillRect/>
          </a:stretch>
        </p:blipFill>
        <p:spPr bwMode="auto">
          <a:xfrm>
            <a:off x="0" y="0"/>
            <a:ext cx="7299695" cy="3657600"/>
          </a:xfrm>
          <a:prstGeom prst="rect">
            <a:avLst/>
          </a:prstGeom>
          <a:noFill/>
          <a:ln w="9525">
            <a:noFill/>
            <a:miter lim="800000"/>
            <a:headEnd/>
            <a:tailEnd/>
          </a:ln>
        </p:spPr>
      </p:pic>
      <p:pic>
        <p:nvPicPr>
          <p:cNvPr id="12" name="Picture 7" descr="Perfoto Heeswijk"/>
          <p:cNvPicPr>
            <a:picLocks noChangeAspect="1" noChangeArrowheads="1"/>
          </p:cNvPicPr>
          <p:nvPr/>
        </p:nvPicPr>
        <p:blipFill>
          <a:blip r:embed="rId4" cstate="print"/>
          <a:srcRect t="20030" b="13942"/>
          <a:stretch>
            <a:fillRect/>
          </a:stretch>
        </p:blipFill>
        <p:spPr bwMode="auto">
          <a:xfrm>
            <a:off x="2111433" y="3643421"/>
            <a:ext cx="7032567" cy="3214580"/>
          </a:xfrm>
          <a:prstGeom prst="rect">
            <a:avLst/>
          </a:prstGeom>
          <a:noFill/>
          <a:ln w="9525">
            <a:noFill/>
            <a:miter lim="800000"/>
            <a:headEnd/>
            <a:tailEnd/>
          </a:ln>
        </p:spPr>
      </p:pic>
      <p:pic>
        <p:nvPicPr>
          <p:cNvPr id="49154" name="Picture 2" descr="http://t2.gstatic.com/images?q=tbn:ANd9GcRpfGdQAoFgx3WvL-anonD9OwOQKAEpafBVmSbmZzAw_c9_5CBYAg"/>
          <p:cNvPicPr>
            <a:picLocks noChangeAspect="1" noChangeArrowheads="1"/>
          </p:cNvPicPr>
          <p:nvPr/>
        </p:nvPicPr>
        <p:blipFill>
          <a:blip r:embed="rId5" cstate="print"/>
          <a:srcRect/>
          <a:stretch>
            <a:fillRect/>
          </a:stretch>
        </p:blipFill>
        <p:spPr bwMode="auto">
          <a:xfrm>
            <a:off x="7524750" y="524434"/>
            <a:ext cx="1376130" cy="1837204"/>
          </a:xfrm>
          <a:prstGeom prst="rect">
            <a:avLst/>
          </a:prstGeom>
          <a:noFill/>
        </p:spPr>
      </p:pic>
      <p:pic>
        <p:nvPicPr>
          <p:cNvPr id="49158" name="Picture 6" descr="quietrevolution">
            <a:hlinkClick r:id="rId6"/>
          </p:cNvPr>
          <p:cNvPicPr>
            <a:picLocks noChangeAspect="1" noChangeArrowheads="1"/>
          </p:cNvPicPr>
          <p:nvPr/>
        </p:nvPicPr>
        <p:blipFill>
          <a:blip r:embed="rId7" cstate="print"/>
          <a:srcRect/>
          <a:stretch>
            <a:fillRect/>
          </a:stretch>
        </p:blipFill>
        <p:spPr bwMode="auto">
          <a:xfrm>
            <a:off x="7521762" y="2474259"/>
            <a:ext cx="1465258" cy="225985"/>
          </a:xfrm>
          <a:prstGeom prst="rect">
            <a:avLst/>
          </a:prstGeom>
          <a:noFill/>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jdelijke aanduiding voor inhoud 3"/>
          <p:cNvSpPr>
            <a:spLocks noGrp="1"/>
          </p:cNvSpPr>
          <p:nvPr>
            <p:ph idx="1"/>
          </p:nvPr>
        </p:nvSpPr>
        <p:spPr bwMode="auto">
          <a:xfrm>
            <a:off x="1619672" y="1484784"/>
            <a:ext cx="7273503" cy="4608512"/>
          </a:xfrm>
          <a:noFill/>
          <a:ln>
            <a:miter lim="800000"/>
            <a:headEnd/>
            <a:tailEnd/>
          </a:ln>
        </p:spPr>
        <p:txBody>
          <a:bodyPr vert="horz" wrap="square" lIns="91440" tIns="45720" rIns="91440" bIns="45720" numCol="1" anchor="t" anchorCtr="0" compatLnSpc="1">
            <a:prstTxWarp prst="textNoShape">
              <a:avLst/>
            </a:prstTxWarp>
          </a:bodyPr>
          <a:lstStyle/>
          <a:p>
            <a:pPr marL="0"/>
            <a:r>
              <a:rPr lang="nl-NL" sz="2400" dirty="0" smtClean="0"/>
              <a:t>Bodemcalamiteiten vormen begin bodemwetgeving</a:t>
            </a:r>
          </a:p>
          <a:p>
            <a:pPr marL="800100" lvl="2"/>
            <a:r>
              <a:rPr lang="nl-NL" sz="1600" dirty="0" smtClean="0"/>
              <a:t>Nieuwbouwwijk op verontreinigde grond in </a:t>
            </a:r>
            <a:r>
              <a:rPr lang="nl-NL" sz="1600" dirty="0" err="1" smtClean="0"/>
              <a:t>Lekkerkerk</a:t>
            </a:r>
            <a:r>
              <a:rPr lang="nl-NL" sz="1600" dirty="0" smtClean="0"/>
              <a:t> (1979)</a:t>
            </a:r>
          </a:p>
          <a:p>
            <a:pPr marL="800100" lvl="2"/>
            <a:r>
              <a:rPr lang="nl-NL" sz="1600" dirty="0" smtClean="0"/>
              <a:t>Gifbelt </a:t>
            </a:r>
            <a:r>
              <a:rPr lang="nl-NL" sz="1600" dirty="0" err="1" smtClean="0"/>
              <a:t>Volgermeerpolder</a:t>
            </a:r>
            <a:r>
              <a:rPr lang="nl-NL" sz="1600" dirty="0" smtClean="0"/>
              <a:t> nabij Amsterdam (1981)</a:t>
            </a:r>
          </a:p>
          <a:p>
            <a:pPr marL="0"/>
            <a:endParaRPr lang="nl-NL" sz="2400" dirty="0" smtClean="0"/>
          </a:p>
          <a:p>
            <a:pPr marL="0"/>
            <a:r>
              <a:rPr lang="nl-NL" sz="2400" dirty="0" smtClean="0"/>
              <a:t>Wet bodembescherming (1987)</a:t>
            </a:r>
          </a:p>
          <a:p>
            <a:pPr marL="800100" lvl="2"/>
            <a:r>
              <a:rPr lang="nl-NL" sz="1600" dirty="0" smtClean="0"/>
              <a:t>Bescherming en sanering bodem</a:t>
            </a:r>
          </a:p>
          <a:p>
            <a:pPr marL="800100" lvl="2"/>
            <a:r>
              <a:rPr lang="nl-NL" sz="1600" dirty="0" smtClean="0"/>
              <a:t>Zorgplicht:  voorkomen en wegnemen bodemverontreiniging</a:t>
            </a:r>
          </a:p>
          <a:p>
            <a:pPr marL="0"/>
            <a:endParaRPr lang="nl-NL" sz="2400" dirty="0" smtClean="0"/>
          </a:p>
          <a:p>
            <a:pPr marL="0"/>
            <a:r>
              <a:rPr lang="nl-NL" sz="2400" dirty="0" smtClean="0"/>
              <a:t>Landsdekkend beeld 2005 (bodemvisie)</a:t>
            </a:r>
          </a:p>
          <a:p>
            <a:pPr marL="800100" lvl="2"/>
            <a:r>
              <a:rPr lang="nl-NL" sz="1600" dirty="0" smtClean="0"/>
              <a:t>In Nederland ca. 600.000 verontreinigde locaties </a:t>
            </a:r>
          </a:p>
          <a:p>
            <a:pPr marL="800100" lvl="2"/>
            <a:r>
              <a:rPr lang="nl-NL" sz="1600" dirty="0" smtClean="0"/>
              <a:t>Ongeveer 60.000 locaties die gesaneerd moeten worden</a:t>
            </a:r>
          </a:p>
          <a:p>
            <a:pPr marL="800100" lvl="2"/>
            <a:r>
              <a:rPr lang="nl-NL" sz="1600" dirty="0" smtClean="0"/>
              <a:t>In 2030 moeten alle bodemverontreinigingen zijn gesaneerd of beheerst</a:t>
            </a:r>
          </a:p>
          <a:p>
            <a:pPr marL="800100" lvl="2"/>
            <a:endParaRPr lang="nl-NL" sz="1200" dirty="0" smtClean="0"/>
          </a:p>
          <a:p>
            <a:pPr marL="800100" lvl="2"/>
            <a:endParaRPr lang="nl-NL" sz="1600" dirty="0" smtClean="0"/>
          </a:p>
          <a:p>
            <a:pPr marL="800100" lvl="2"/>
            <a:endParaRPr lang="nl-NL" sz="1600" dirty="0" smtClean="0"/>
          </a:p>
        </p:txBody>
      </p:sp>
      <p:sp>
        <p:nvSpPr>
          <p:cNvPr id="4" name="Tekstvak 3"/>
          <p:cNvSpPr txBox="1"/>
          <p:nvPr/>
        </p:nvSpPr>
        <p:spPr>
          <a:xfrm>
            <a:off x="1547664" y="764704"/>
            <a:ext cx="6048672" cy="954107"/>
          </a:xfrm>
          <a:prstGeom prst="rect">
            <a:avLst/>
          </a:prstGeom>
          <a:noFill/>
        </p:spPr>
        <p:txBody>
          <a:bodyPr wrap="square" rtlCol="0">
            <a:spAutoFit/>
          </a:bodyPr>
          <a:lstStyle/>
          <a:p>
            <a:endParaRPr lang="nl-NL" sz="2800" i="1" dirty="0" smtClean="0">
              <a:solidFill>
                <a:srgbClr val="33CC33"/>
              </a:solidFill>
              <a:latin typeface="Arial Unicode MS" pitchFamily="34" charset="-128"/>
            </a:endParaRPr>
          </a:p>
          <a:p>
            <a:endParaRPr lang="nl-NL" sz="2800" b="1" dirty="0"/>
          </a:p>
        </p:txBody>
      </p:sp>
      <p:sp>
        <p:nvSpPr>
          <p:cNvPr id="5" name="Rectangle 12"/>
          <p:cNvSpPr>
            <a:spLocks noChangeArrowheads="1"/>
          </p:cNvSpPr>
          <p:nvPr/>
        </p:nvSpPr>
        <p:spPr bwMode="auto">
          <a:xfrm>
            <a:off x="1465456" y="730831"/>
            <a:ext cx="6922967" cy="523220"/>
          </a:xfrm>
          <a:prstGeom prst="rect">
            <a:avLst/>
          </a:prstGeom>
          <a:noFill/>
          <a:ln w="9525" algn="ctr">
            <a:noFill/>
            <a:miter lim="800000"/>
            <a:headEnd/>
            <a:tailEnd/>
          </a:ln>
        </p:spPr>
        <p:txBody>
          <a:bodyPr wrap="square" anchor="ctr">
            <a:spAutoFit/>
          </a:bodyPr>
          <a:lstStyle/>
          <a:p>
            <a:pPr eaLnBrk="0" fontAlgn="auto" hangingPunct="0">
              <a:spcBef>
                <a:spcPts val="0"/>
              </a:spcBef>
              <a:spcAft>
                <a:spcPts val="0"/>
              </a:spcAft>
            </a:pPr>
            <a:r>
              <a:rPr lang="nl-NL" sz="2800" b="1" dirty="0" smtClean="0">
                <a:solidFill>
                  <a:prstClr val="black"/>
                </a:solidFill>
              </a:rPr>
              <a:t>Historie bodem Nederland</a:t>
            </a:r>
            <a:endParaRPr lang="nl-NL" sz="2800" b="1" dirty="0">
              <a:solidFill>
                <a:prstClr val="black"/>
              </a:solidFill>
              <a:latin typeface="Calibri"/>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1547664" y="764704"/>
            <a:ext cx="6048672" cy="954107"/>
          </a:xfrm>
          <a:prstGeom prst="rect">
            <a:avLst/>
          </a:prstGeom>
          <a:noFill/>
        </p:spPr>
        <p:txBody>
          <a:bodyPr wrap="square" rtlCol="0">
            <a:spAutoFit/>
          </a:bodyPr>
          <a:lstStyle/>
          <a:p>
            <a:endParaRPr lang="nl-NL" sz="2800" i="1" dirty="0" smtClean="0">
              <a:solidFill>
                <a:srgbClr val="33CC33"/>
              </a:solidFill>
              <a:latin typeface="Arial Unicode MS" pitchFamily="34" charset="-128"/>
            </a:endParaRPr>
          </a:p>
          <a:p>
            <a:endParaRPr lang="nl-NL" sz="2800" b="1" dirty="0"/>
          </a:p>
        </p:txBody>
      </p:sp>
      <p:sp>
        <p:nvSpPr>
          <p:cNvPr id="5" name="Rectangle 12"/>
          <p:cNvSpPr>
            <a:spLocks noChangeArrowheads="1"/>
          </p:cNvSpPr>
          <p:nvPr/>
        </p:nvSpPr>
        <p:spPr bwMode="auto">
          <a:xfrm>
            <a:off x="1465456" y="730831"/>
            <a:ext cx="7283008" cy="523220"/>
          </a:xfrm>
          <a:prstGeom prst="rect">
            <a:avLst/>
          </a:prstGeom>
          <a:noFill/>
          <a:ln w="9525" algn="ctr">
            <a:noFill/>
            <a:miter lim="800000"/>
            <a:headEnd/>
            <a:tailEnd/>
          </a:ln>
        </p:spPr>
        <p:txBody>
          <a:bodyPr wrap="square" anchor="ctr">
            <a:spAutoFit/>
          </a:bodyPr>
          <a:lstStyle/>
          <a:p>
            <a:pPr eaLnBrk="0" fontAlgn="auto" hangingPunct="0">
              <a:spcBef>
                <a:spcPts val="0"/>
              </a:spcBef>
              <a:spcAft>
                <a:spcPts val="0"/>
              </a:spcAft>
            </a:pPr>
            <a:r>
              <a:rPr lang="nl-NL" sz="2800" b="1" dirty="0" smtClean="0">
                <a:solidFill>
                  <a:prstClr val="black"/>
                </a:solidFill>
              </a:rPr>
              <a:t>Asbestvraagstuk in bodem </a:t>
            </a:r>
            <a:r>
              <a:rPr lang="nl-NL" sz="2800" b="1" dirty="0" err="1" smtClean="0">
                <a:solidFill>
                  <a:prstClr val="black"/>
                </a:solidFill>
              </a:rPr>
              <a:t>Harderwijk</a:t>
            </a:r>
            <a:r>
              <a:rPr lang="nl-NL" sz="2800" b="1" dirty="0" smtClean="0">
                <a:solidFill>
                  <a:prstClr val="black"/>
                </a:solidFill>
              </a:rPr>
              <a:t> &amp; Goor</a:t>
            </a:r>
            <a:endParaRPr lang="nl-NL" sz="2800" b="1" dirty="0">
              <a:solidFill>
                <a:prstClr val="black"/>
              </a:solidFill>
              <a:latin typeface="Calibri"/>
              <a:ea typeface="+mn-ea"/>
              <a:cs typeface="+mn-cs"/>
            </a:endParaRPr>
          </a:p>
        </p:txBody>
      </p:sp>
      <p:pic>
        <p:nvPicPr>
          <p:cNvPr id="1026" name="Afbeelding 6" descr="image007"/>
          <p:cNvPicPr>
            <a:picLocks noChangeAspect="1" noChangeArrowheads="1"/>
          </p:cNvPicPr>
          <p:nvPr/>
        </p:nvPicPr>
        <p:blipFill>
          <a:blip r:embed="rId3" cstate="print"/>
          <a:srcRect/>
          <a:stretch>
            <a:fillRect/>
          </a:stretch>
        </p:blipFill>
        <p:spPr bwMode="auto">
          <a:xfrm>
            <a:off x="1547664" y="1340768"/>
            <a:ext cx="6912768" cy="51823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jdelijke aanduiding voor inhoud 3"/>
          <p:cNvSpPr>
            <a:spLocks noGrp="1"/>
          </p:cNvSpPr>
          <p:nvPr>
            <p:ph idx="1"/>
          </p:nvPr>
        </p:nvSpPr>
        <p:spPr bwMode="auto">
          <a:xfrm>
            <a:off x="4644008" y="1772816"/>
            <a:ext cx="2664296" cy="1008112"/>
          </a:xfrm>
          <a:noFill/>
          <a:ln>
            <a:miter lim="800000"/>
            <a:headEnd/>
            <a:tailEnd/>
          </a:ln>
        </p:spPr>
        <p:txBody>
          <a:bodyPr vert="horz" wrap="square" lIns="91440" tIns="45720" rIns="91440" bIns="45720" numCol="1" anchor="t" anchorCtr="0" compatLnSpc="1">
            <a:prstTxWarp prst="textNoShape">
              <a:avLst/>
            </a:prstTxWarp>
          </a:bodyPr>
          <a:lstStyle/>
          <a:p>
            <a:pPr marL="800100" lvl="2">
              <a:buNone/>
            </a:pPr>
            <a:r>
              <a:rPr lang="nl-NL" sz="1600" dirty="0" smtClean="0"/>
              <a:t>                                                                           </a:t>
            </a:r>
            <a:r>
              <a:rPr lang="nl-NL" sz="1600" b="1" dirty="0" err="1" smtClean="0"/>
              <a:t>Volgermeerpolder</a:t>
            </a:r>
            <a:endParaRPr lang="nl-NL" sz="1600" b="1" dirty="0" smtClean="0"/>
          </a:p>
        </p:txBody>
      </p:sp>
      <p:sp>
        <p:nvSpPr>
          <p:cNvPr id="4" name="Tekstvak 3"/>
          <p:cNvSpPr txBox="1"/>
          <p:nvPr/>
        </p:nvSpPr>
        <p:spPr>
          <a:xfrm>
            <a:off x="1547664" y="764704"/>
            <a:ext cx="6048672" cy="954107"/>
          </a:xfrm>
          <a:prstGeom prst="rect">
            <a:avLst/>
          </a:prstGeom>
          <a:noFill/>
        </p:spPr>
        <p:txBody>
          <a:bodyPr wrap="square" rtlCol="0">
            <a:spAutoFit/>
          </a:bodyPr>
          <a:lstStyle/>
          <a:p>
            <a:endParaRPr lang="nl-NL" sz="2800" i="1" dirty="0" smtClean="0">
              <a:solidFill>
                <a:srgbClr val="33CC33"/>
              </a:solidFill>
              <a:latin typeface="Arial Unicode MS" pitchFamily="34" charset="-128"/>
            </a:endParaRPr>
          </a:p>
          <a:p>
            <a:endParaRPr lang="nl-NL" sz="2800" b="1" dirty="0"/>
          </a:p>
        </p:txBody>
      </p:sp>
      <p:sp>
        <p:nvSpPr>
          <p:cNvPr id="5" name="Rectangle 12"/>
          <p:cNvSpPr>
            <a:spLocks noChangeArrowheads="1"/>
          </p:cNvSpPr>
          <p:nvPr/>
        </p:nvSpPr>
        <p:spPr bwMode="auto">
          <a:xfrm>
            <a:off x="1465456" y="730831"/>
            <a:ext cx="6922967" cy="523220"/>
          </a:xfrm>
          <a:prstGeom prst="rect">
            <a:avLst/>
          </a:prstGeom>
          <a:noFill/>
          <a:ln w="9525" algn="ctr">
            <a:noFill/>
            <a:miter lim="800000"/>
            <a:headEnd/>
            <a:tailEnd/>
          </a:ln>
        </p:spPr>
        <p:txBody>
          <a:bodyPr wrap="square" anchor="ctr">
            <a:spAutoFit/>
          </a:bodyPr>
          <a:lstStyle/>
          <a:p>
            <a:pPr eaLnBrk="0" fontAlgn="auto" hangingPunct="0">
              <a:spcBef>
                <a:spcPts val="0"/>
              </a:spcBef>
              <a:spcAft>
                <a:spcPts val="0"/>
              </a:spcAft>
            </a:pPr>
            <a:r>
              <a:rPr lang="nl-NL" sz="2800" b="1" dirty="0" smtClean="0">
                <a:solidFill>
                  <a:prstClr val="black"/>
                </a:solidFill>
              </a:rPr>
              <a:t>Historie bodem Nederland</a:t>
            </a:r>
            <a:endParaRPr lang="nl-NL" sz="2800" b="1" dirty="0">
              <a:solidFill>
                <a:prstClr val="black"/>
              </a:solidFill>
              <a:latin typeface="Calibri"/>
              <a:ea typeface="+mn-ea"/>
              <a:cs typeface="+mn-cs"/>
            </a:endParaRPr>
          </a:p>
        </p:txBody>
      </p:sp>
      <p:pic>
        <p:nvPicPr>
          <p:cNvPr id="7" name="Afbeelding 6" descr="imagesFHH4H47J.jpg"/>
          <p:cNvPicPr>
            <a:picLocks noChangeAspect="1"/>
          </p:cNvPicPr>
          <p:nvPr/>
        </p:nvPicPr>
        <p:blipFill>
          <a:blip r:embed="rId3" cstate="print"/>
          <a:stretch>
            <a:fillRect/>
          </a:stretch>
        </p:blipFill>
        <p:spPr>
          <a:xfrm>
            <a:off x="1979712" y="1700808"/>
            <a:ext cx="3258067" cy="2160240"/>
          </a:xfrm>
          <a:prstGeom prst="rect">
            <a:avLst/>
          </a:prstGeom>
        </p:spPr>
      </p:pic>
      <p:pic>
        <p:nvPicPr>
          <p:cNvPr id="8" name="Afbeelding 7" descr="50343-300-222-scale.jpg"/>
          <p:cNvPicPr>
            <a:picLocks noChangeAspect="1"/>
          </p:cNvPicPr>
          <p:nvPr/>
        </p:nvPicPr>
        <p:blipFill>
          <a:blip r:embed="rId4" cstate="print"/>
          <a:stretch>
            <a:fillRect/>
          </a:stretch>
        </p:blipFill>
        <p:spPr>
          <a:xfrm>
            <a:off x="5148064" y="3429000"/>
            <a:ext cx="3405784" cy="2520280"/>
          </a:xfrm>
          <a:prstGeom prst="rect">
            <a:avLst/>
          </a:prstGeom>
        </p:spPr>
      </p:pic>
      <p:sp>
        <p:nvSpPr>
          <p:cNvPr id="9" name="Tijdelijke aanduiding voor inhoud 3"/>
          <p:cNvSpPr txBox="1">
            <a:spLocks/>
          </p:cNvSpPr>
          <p:nvPr/>
        </p:nvSpPr>
        <p:spPr bwMode="auto">
          <a:xfrm>
            <a:off x="2699792" y="5085184"/>
            <a:ext cx="2664296" cy="1008112"/>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800100" marR="0" lvl="2" indent="-2286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nl-NL" sz="1600" b="0" i="0" u="none" strike="noStrike" kern="1200" cap="none" spc="0" normalizeH="0" baseline="0" noProof="0" dirty="0" smtClean="0">
                <a:ln>
                  <a:noFill/>
                </a:ln>
                <a:solidFill>
                  <a:schemeClr val="tx1"/>
                </a:solidFill>
                <a:effectLst/>
                <a:uLnTx/>
                <a:uFillTx/>
                <a:latin typeface="+mn-lt"/>
                <a:ea typeface="+mn-ea"/>
                <a:cs typeface="+mn-cs"/>
              </a:rPr>
              <a:t>                                                                           </a:t>
            </a:r>
            <a:r>
              <a:rPr kumimoji="0" lang="nl-NL" sz="1600" b="1" i="0" u="none" strike="noStrike" kern="1200" cap="none" spc="0" normalizeH="0" baseline="0" noProof="0" dirty="0" err="1" smtClean="0">
                <a:ln>
                  <a:noFill/>
                </a:ln>
                <a:solidFill>
                  <a:schemeClr val="tx1"/>
                </a:solidFill>
                <a:effectLst/>
                <a:uLnTx/>
                <a:uFillTx/>
                <a:latin typeface="+mn-lt"/>
                <a:ea typeface="+mn-ea"/>
                <a:cs typeface="+mn-cs"/>
              </a:rPr>
              <a:t>Lekkerkerk</a:t>
            </a:r>
            <a:endParaRPr kumimoji="0" lang="nl-NL" sz="1600" b="1"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1547664" y="764704"/>
            <a:ext cx="6048672" cy="954107"/>
          </a:xfrm>
          <a:prstGeom prst="rect">
            <a:avLst/>
          </a:prstGeom>
          <a:noFill/>
        </p:spPr>
        <p:txBody>
          <a:bodyPr wrap="square" rtlCol="0">
            <a:spAutoFit/>
          </a:bodyPr>
          <a:lstStyle/>
          <a:p>
            <a:endParaRPr lang="nl-NL" sz="2800" i="1" dirty="0" smtClean="0">
              <a:solidFill>
                <a:srgbClr val="33CC33"/>
              </a:solidFill>
              <a:latin typeface="Arial Unicode MS" pitchFamily="34" charset="-128"/>
            </a:endParaRPr>
          </a:p>
          <a:p>
            <a:endParaRPr lang="nl-NL" sz="2800" b="1" dirty="0"/>
          </a:p>
        </p:txBody>
      </p:sp>
      <p:sp>
        <p:nvSpPr>
          <p:cNvPr id="5" name="Rectangle 12"/>
          <p:cNvSpPr>
            <a:spLocks noChangeArrowheads="1"/>
          </p:cNvSpPr>
          <p:nvPr/>
        </p:nvSpPr>
        <p:spPr bwMode="auto">
          <a:xfrm>
            <a:off x="1465456" y="730831"/>
            <a:ext cx="6922967" cy="523220"/>
          </a:xfrm>
          <a:prstGeom prst="rect">
            <a:avLst/>
          </a:prstGeom>
          <a:noFill/>
          <a:ln w="9525" algn="ctr">
            <a:noFill/>
            <a:miter lim="800000"/>
            <a:headEnd/>
            <a:tailEnd/>
          </a:ln>
        </p:spPr>
        <p:txBody>
          <a:bodyPr wrap="square" anchor="ctr">
            <a:spAutoFit/>
          </a:bodyPr>
          <a:lstStyle/>
          <a:p>
            <a:pPr eaLnBrk="0" fontAlgn="auto" hangingPunct="0">
              <a:spcBef>
                <a:spcPts val="0"/>
              </a:spcBef>
              <a:spcAft>
                <a:spcPts val="0"/>
              </a:spcAft>
            </a:pPr>
            <a:r>
              <a:rPr lang="nl-NL" sz="2800" b="1" dirty="0" smtClean="0">
                <a:solidFill>
                  <a:prstClr val="black"/>
                </a:solidFill>
              </a:rPr>
              <a:t>Historie bodem Nederland</a:t>
            </a:r>
            <a:endParaRPr lang="nl-NL" sz="2800" b="1" dirty="0">
              <a:solidFill>
                <a:prstClr val="black"/>
              </a:solidFill>
            </a:endParaRPr>
          </a:p>
        </p:txBody>
      </p:sp>
      <p:pic>
        <p:nvPicPr>
          <p:cNvPr id="7" name="Afbeelding 6" descr="0258_002k_clo_07_nl.jpg"/>
          <p:cNvPicPr>
            <a:picLocks noChangeAspect="1"/>
          </p:cNvPicPr>
          <p:nvPr/>
        </p:nvPicPr>
        <p:blipFill>
          <a:blip r:embed="rId3" cstate="print"/>
          <a:stretch>
            <a:fillRect/>
          </a:stretch>
        </p:blipFill>
        <p:spPr>
          <a:xfrm>
            <a:off x="2987824" y="1556792"/>
            <a:ext cx="4032448" cy="4743011"/>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jdelijke aanduiding voor inhoud 3"/>
          <p:cNvSpPr>
            <a:spLocks noGrp="1"/>
          </p:cNvSpPr>
          <p:nvPr>
            <p:ph idx="1"/>
          </p:nvPr>
        </p:nvSpPr>
        <p:spPr bwMode="auto">
          <a:xfrm>
            <a:off x="1619672" y="1484784"/>
            <a:ext cx="7273503" cy="4608512"/>
          </a:xfrm>
          <a:noFill/>
          <a:ln>
            <a:miter lim="800000"/>
            <a:headEnd/>
            <a:tailEnd/>
          </a:ln>
        </p:spPr>
        <p:txBody>
          <a:bodyPr vert="horz" wrap="square" lIns="91440" tIns="45720" rIns="91440" bIns="45720" numCol="1" anchor="t" anchorCtr="0" compatLnSpc="1">
            <a:prstTxWarp prst="textNoShape">
              <a:avLst/>
            </a:prstTxWarp>
          </a:bodyPr>
          <a:lstStyle/>
          <a:p>
            <a:pPr marL="0"/>
            <a:r>
              <a:rPr lang="nl-NL" sz="2400" dirty="0" smtClean="0"/>
              <a:t>Uitgebreide borging kwaliteit</a:t>
            </a:r>
          </a:p>
          <a:p>
            <a:pPr marL="800100" lvl="2"/>
            <a:r>
              <a:rPr lang="nl-NL" sz="1600" dirty="0" smtClean="0"/>
              <a:t>Werkprotocollen voor bodemonderzoek, depots grond en bodemsanering</a:t>
            </a:r>
          </a:p>
          <a:p>
            <a:pPr marL="800100" lvl="2"/>
            <a:r>
              <a:rPr lang="nl-NL" sz="1600" dirty="0" smtClean="0"/>
              <a:t>Standaard normen voor onderzoek , rapportage en analyse (</a:t>
            </a:r>
            <a:r>
              <a:rPr lang="nl-NL" sz="1600" dirty="0" err="1" smtClean="0"/>
              <a:t>NEN-normen</a:t>
            </a:r>
            <a:r>
              <a:rPr lang="nl-NL" sz="1600" dirty="0" smtClean="0"/>
              <a:t>)</a:t>
            </a:r>
          </a:p>
          <a:p>
            <a:pPr marL="800100" lvl="2"/>
            <a:r>
              <a:rPr lang="nl-NL" sz="1600" dirty="0" smtClean="0"/>
              <a:t>Strenge controle certificeringen instellingen en inspecties</a:t>
            </a:r>
          </a:p>
          <a:p>
            <a:pPr marL="800100" lvl="2"/>
            <a:endParaRPr lang="nl-NL" sz="1600" dirty="0" smtClean="0"/>
          </a:p>
          <a:p>
            <a:pPr marL="0"/>
            <a:r>
              <a:rPr lang="nl-NL" sz="2400" dirty="0" smtClean="0"/>
              <a:t>Uitvoeren werkvoorraad bodemonderzoek</a:t>
            </a:r>
          </a:p>
          <a:p>
            <a:pPr marL="800100" lvl="2"/>
            <a:r>
              <a:rPr lang="nl-NL" sz="1600" dirty="0" smtClean="0"/>
              <a:t>Saneren bestaande verontreinigingen</a:t>
            </a:r>
          </a:p>
          <a:p>
            <a:pPr marL="800100" lvl="2"/>
            <a:r>
              <a:rPr lang="nl-NL" sz="1600" dirty="0" smtClean="0"/>
              <a:t>Onderzoeken en saneren ‘nieuwe gevallen’</a:t>
            </a:r>
          </a:p>
          <a:p>
            <a:pPr marL="800100" lvl="2"/>
            <a:r>
              <a:rPr lang="nl-NL" sz="1600" dirty="0" smtClean="0"/>
              <a:t>Bodemonderzoek t.b.v. grondtransacties, milieuvergunning en herontwikkeling</a:t>
            </a:r>
          </a:p>
        </p:txBody>
      </p:sp>
      <p:sp>
        <p:nvSpPr>
          <p:cNvPr id="4" name="Tekstvak 3"/>
          <p:cNvSpPr txBox="1"/>
          <p:nvPr/>
        </p:nvSpPr>
        <p:spPr>
          <a:xfrm>
            <a:off x="1547664" y="764704"/>
            <a:ext cx="6048672" cy="954107"/>
          </a:xfrm>
          <a:prstGeom prst="rect">
            <a:avLst/>
          </a:prstGeom>
          <a:noFill/>
        </p:spPr>
        <p:txBody>
          <a:bodyPr wrap="square" rtlCol="0">
            <a:spAutoFit/>
          </a:bodyPr>
          <a:lstStyle/>
          <a:p>
            <a:endParaRPr lang="nl-NL" sz="2800" i="1" dirty="0" smtClean="0">
              <a:solidFill>
                <a:srgbClr val="33CC33"/>
              </a:solidFill>
              <a:latin typeface="Arial Unicode MS" pitchFamily="34" charset="-128"/>
            </a:endParaRPr>
          </a:p>
          <a:p>
            <a:endParaRPr lang="nl-NL" sz="2800" b="1" dirty="0"/>
          </a:p>
        </p:txBody>
      </p:sp>
      <p:sp>
        <p:nvSpPr>
          <p:cNvPr id="5" name="Rectangle 12"/>
          <p:cNvSpPr>
            <a:spLocks noChangeArrowheads="1"/>
          </p:cNvSpPr>
          <p:nvPr/>
        </p:nvSpPr>
        <p:spPr bwMode="auto">
          <a:xfrm>
            <a:off x="1465456" y="730831"/>
            <a:ext cx="6922967" cy="523220"/>
          </a:xfrm>
          <a:prstGeom prst="rect">
            <a:avLst/>
          </a:prstGeom>
          <a:noFill/>
          <a:ln w="9525" algn="ctr">
            <a:noFill/>
            <a:miter lim="800000"/>
            <a:headEnd/>
            <a:tailEnd/>
          </a:ln>
        </p:spPr>
        <p:txBody>
          <a:bodyPr wrap="square" anchor="ctr">
            <a:spAutoFit/>
          </a:bodyPr>
          <a:lstStyle/>
          <a:p>
            <a:pPr eaLnBrk="0" fontAlgn="auto" hangingPunct="0">
              <a:spcBef>
                <a:spcPts val="0"/>
              </a:spcBef>
              <a:spcAft>
                <a:spcPts val="0"/>
              </a:spcAft>
            </a:pPr>
            <a:r>
              <a:rPr lang="nl-NL" sz="2800" b="1" dirty="0" smtClean="0">
                <a:solidFill>
                  <a:prstClr val="black"/>
                </a:solidFill>
              </a:rPr>
              <a:t>Huidige situatie bodem Nederland</a:t>
            </a:r>
            <a:endParaRPr lang="nl-NL" sz="2800" b="1" dirty="0">
              <a:solidFill>
                <a:prstClr val="black"/>
              </a:solidFill>
              <a:latin typeface="Calibri"/>
              <a:ea typeface="+mn-ea"/>
              <a:cs typeface="+mn-cs"/>
            </a:endParaRPr>
          </a:p>
        </p:txBody>
      </p:sp>
      <p:pic>
        <p:nvPicPr>
          <p:cNvPr id="6" name="Tijdelijke aanduiding voor inhoud 5" descr="KWALITEITSWAARBORG bodembeheer"/>
          <p:cNvPicPr>
            <a:picLocks/>
          </p:cNvPicPr>
          <p:nvPr/>
        </p:nvPicPr>
        <p:blipFill>
          <a:blip r:embed="rId3" cstate="print"/>
          <a:srcRect/>
          <a:stretch>
            <a:fillRect/>
          </a:stretch>
        </p:blipFill>
        <p:spPr bwMode="auto">
          <a:xfrm>
            <a:off x="1907704" y="4869160"/>
            <a:ext cx="1440160" cy="14401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jdelijke aanduiding voor inhoud 3"/>
          <p:cNvSpPr>
            <a:spLocks noGrp="1"/>
          </p:cNvSpPr>
          <p:nvPr>
            <p:ph idx="1"/>
          </p:nvPr>
        </p:nvSpPr>
        <p:spPr bwMode="auto">
          <a:xfrm>
            <a:off x="1619672" y="1484784"/>
            <a:ext cx="7273503" cy="4608512"/>
          </a:xfrm>
          <a:noFill/>
          <a:ln>
            <a:miter lim="800000"/>
            <a:headEnd/>
            <a:tailEnd/>
          </a:ln>
        </p:spPr>
        <p:txBody>
          <a:bodyPr vert="horz" wrap="square" lIns="91440" tIns="45720" rIns="91440" bIns="45720" numCol="1" anchor="t" anchorCtr="0" compatLnSpc="1">
            <a:prstTxWarp prst="textNoShape">
              <a:avLst/>
            </a:prstTxWarp>
          </a:bodyPr>
          <a:lstStyle/>
          <a:p>
            <a:pPr marL="0">
              <a:buNone/>
            </a:pPr>
            <a:r>
              <a:rPr lang="nl-NL" sz="2200" dirty="0" smtClean="0"/>
              <a:t>In Nederland heeft </a:t>
            </a:r>
            <a:r>
              <a:rPr lang="nl-NL" sz="2200" dirty="0" err="1" smtClean="0"/>
              <a:t>amfibole</a:t>
            </a:r>
            <a:r>
              <a:rPr lang="nl-NL" sz="2200" dirty="0" smtClean="0"/>
              <a:t> asbest een doorgewogen (verhogende) factor van de concentratie van 10x.</a:t>
            </a:r>
          </a:p>
          <a:p>
            <a:pPr marL="0">
              <a:buNone/>
            </a:pPr>
            <a:endParaRPr lang="nl-NL" sz="2200" dirty="0" smtClean="0"/>
          </a:p>
          <a:p>
            <a:pPr marL="0">
              <a:buNone/>
            </a:pPr>
            <a:r>
              <a:rPr lang="nl-NL" sz="2200" dirty="0" smtClean="0"/>
              <a:t>In België wordt er geen verschil gemaakt tussen </a:t>
            </a:r>
            <a:r>
              <a:rPr lang="nl-NL" sz="2200" dirty="0" err="1" smtClean="0"/>
              <a:t>serpetijn</a:t>
            </a:r>
            <a:r>
              <a:rPr lang="nl-NL" sz="2200" dirty="0" smtClean="0"/>
              <a:t> en </a:t>
            </a:r>
            <a:r>
              <a:rPr lang="nl-NL" sz="2200" dirty="0" err="1" smtClean="0"/>
              <a:t>amfibool</a:t>
            </a:r>
            <a:r>
              <a:rPr lang="nl-NL" sz="2200" dirty="0" smtClean="0"/>
              <a:t>. De doorgewogen (verhogende) factor van de concentratie van 10x wordt gehanteerd bij losgebonden asbest.</a:t>
            </a:r>
          </a:p>
          <a:p>
            <a:pPr marL="0">
              <a:buNone/>
            </a:pPr>
            <a:endParaRPr lang="nl-NL" sz="1600" dirty="0" smtClean="0"/>
          </a:p>
        </p:txBody>
      </p:sp>
      <p:sp>
        <p:nvSpPr>
          <p:cNvPr id="4" name="Tekstvak 3"/>
          <p:cNvSpPr txBox="1"/>
          <p:nvPr/>
        </p:nvSpPr>
        <p:spPr>
          <a:xfrm>
            <a:off x="1547664" y="764704"/>
            <a:ext cx="6048672" cy="954107"/>
          </a:xfrm>
          <a:prstGeom prst="rect">
            <a:avLst/>
          </a:prstGeom>
          <a:noFill/>
        </p:spPr>
        <p:txBody>
          <a:bodyPr wrap="square" rtlCol="0">
            <a:spAutoFit/>
          </a:bodyPr>
          <a:lstStyle/>
          <a:p>
            <a:endParaRPr lang="nl-NL" sz="2800" i="1" dirty="0" smtClean="0">
              <a:solidFill>
                <a:srgbClr val="33CC33"/>
              </a:solidFill>
              <a:latin typeface="Arial Unicode MS" pitchFamily="34" charset="-128"/>
            </a:endParaRPr>
          </a:p>
          <a:p>
            <a:endParaRPr lang="nl-NL" sz="2800" b="1" dirty="0"/>
          </a:p>
        </p:txBody>
      </p:sp>
      <p:sp>
        <p:nvSpPr>
          <p:cNvPr id="5" name="Rectangle 12"/>
          <p:cNvSpPr>
            <a:spLocks noChangeArrowheads="1"/>
          </p:cNvSpPr>
          <p:nvPr/>
        </p:nvSpPr>
        <p:spPr bwMode="auto">
          <a:xfrm>
            <a:off x="1465456" y="730831"/>
            <a:ext cx="6922967" cy="523220"/>
          </a:xfrm>
          <a:prstGeom prst="rect">
            <a:avLst/>
          </a:prstGeom>
          <a:noFill/>
          <a:ln w="9525" algn="ctr">
            <a:noFill/>
            <a:miter lim="800000"/>
            <a:headEnd/>
            <a:tailEnd/>
          </a:ln>
        </p:spPr>
        <p:txBody>
          <a:bodyPr wrap="square" anchor="ctr">
            <a:spAutoFit/>
          </a:bodyPr>
          <a:lstStyle/>
          <a:p>
            <a:pPr eaLnBrk="0" fontAlgn="auto" hangingPunct="0">
              <a:spcBef>
                <a:spcPts val="0"/>
              </a:spcBef>
              <a:spcAft>
                <a:spcPts val="0"/>
              </a:spcAft>
            </a:pPr>
            <a:r>
              <a:rPr lang="nl-NL" sz="2800" b="1" dirty="0" smtClean="0">
                <a:solidFill>
                  <a:prstClr val="black"/>
                </a:solidFill>
              </a:rPr>
              <a:t>Verschil in concentratie berekening</a:t>
            </a:r>
            <a:endParaRPr lang="nl-NL" sz="2800" b="1" dirty="0">
              <a:solidFill>
                <a:prstClr val="black"/>
              </a:solidFill>
              <a:latin typeface="Calibri"/>
              <a:ea typeface="+mn-ea"/>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jdelijke aanduiding voor inhoud 3"/>
          <p:cNvSpPr>
            <a:spLocks noGrp="1"/>
          </p:cNvSpPr>
          <p:nvPr>
            <p:ph idx="1"/>
          </p:nvPr>
        </p:nvSpPr>
        <p:spPr bwMode="auto">
          <a:xfrm>
            <a:off x="1619672" y="1628800"/>
            <a:ext cx="7273503" cy="4608512"/>
          </a:xfrm>
          <a:noFill/>
          <a:ln>
            <a:miter lim="800000"/>
            <a:headEnd/>
            <a:tailEnd/>
          </a:ln>
        </p:spPr>
        <p:txBody>
          <a:bodyPr vert="horz" wrap="square" lIns="91440" tIns="45720" rIns="91440" bIns="45720" numCol="1" anchor="t" anchorCtr="0" compatLnSpc="1">
            <a:prstTxWarp prst="textNoShape">
              <a:avLst/>
            </a:prstTxWarp>
          </a:bodyPr>
          <a:lstStyle/>
          <a:p>
            <a:pPr marL="0">
              <a:buNone/>
            </a:pPr>
            <a:endParaRPr lang="nl-NL" sz="1600" dirty="0" smtClean="0"/>
          </a:p>
          <a:p>
            <a:pPr marL="0">
              <a:buNone/>
            </a:pPr>
            <a:endParaRPr lang="nl-NL" sz="1600" dirty="0" smtClean="0"/>
          </a:p>
          <a:p>
            <a:pPr marL="0">
              <a:buNone/>
            </a:pPr>
            <a:endParaRPr lang="nl-NL" sz="1600" dirty="0" smtClean="0"/>
          </a:p>
          <a:p>
            <a:pPr marL="0">
              <a:buNone/>
            </a:pPr>
            <a:endParaRPr lang="nl-NL" sz="1600" dirty="0" smtClean="0"/>
          </a:p>
          <a:p>
            <a:pPr marL="0">
              <a:buNone/>
            </a:pPr>
            <a:endParaRPr lang="nl-NL" sz="1600" dirty="0" smtClean="0"/>
          </a:p>
          <a:p>
            <a:pPr marL="0">
              <a:buNone/>
            </a:pPr>
            <a:endParaRPr lang="nl-NL" sz="1600" dirty="0" smtClean="0"/>
          </a:p>
          <a:p>
            <a:pPr marL="0">
              <a:buNone/>
            </a:pPr>
            <a:endParaRPr lang="nl-NL" sz="1600" dirty="0" smtClean="0"/>
          </a:p>
          <a:p>
            <a:pPr marL="0">
              <a:buNone/>
            </a:pPr>
            <a:endParaRPr lang="nl-NL" sz="1600" dirty="0" smtClean="0"/>
          </a:p>
          <a:p>
            <a:pPr marL="0">
              <a:buNone/>
            </a:pPr>
            <a:endParaRPr lang="nl-NL" sz="1600" dirty="0" smtClean="0"/>
          </a:p>
          <a:p>
            <a:pPr marL="0">
              <a:buNone/>
            </a:pPr>
            <a:endParaRPr lang="nl-NL" sz="1600" dirty="0" smtClean="0"/>
          </a:p>
          <a:p>
            <a:pPr marL="0">
              <a:buNone/>
            </a:pPr>
            <a:endParaRPr lang="nl-NL" sz="1600" dirty="0" smtClean="0"/>
          </a:p>
          <a:p>
            <a:pPr marL="0">
              <a:buNone/>
            </a:pPr>
            <a:endParaRPr lang="nl-NL" sz="1600" dirty="0" smtClean="0"/>
          </a:p>
          <a:p>
            <a:pPr marL="0">
              <a:buNone/>
            </a:pPr>
            <a:endParaRPr lang="nl-NL" sz="1600" dirty="0" smtClean="0"/>
          </a:p>
          <a:p>
            <a:pPr marL="0">
              <a:buNone/>
            </a:pPr>
            <a:endParaRPr lang="nl-NL" sz="1600" dirty="0" smtClean="0"/>
          </a:p>
          <a:p>
            <a:pPr marL="0">
              <a:buNone/>
            </a:pPr>
            <a:r>
              <a:rPr lang="nl-NL" sz="1600" b="1" i="1" dirty="0" smtClean="0"/>
              <a:t>         Bodemonderzoek door Search na brand bij chemische wasserij</a:t>
            </a:r>
          </a:p>
          <a:p>
            <a:pPr marL="0">
              <a:buNone/>
            </a:pPr>
            <a:endParaRPr lang="nl-NL" sz="1600" dirty="0" smtClean="0"/>
          </a:p>
          <a:p>
            <a:pPr marL="0">
              <a:buNone/>
            </a:pPr>
            <a:endParaRPr lang="nl-NL" sz="1600" dirty="0" smtClean="0"/>
          </a:p>
        </p:txBody>
      </p:sp>
      <p:sp>
        <p:nvSpPr>
          <p:cNvPr id="4" name="Tekstvak 3"/>
          <p:cNvSpPr txBox="1"/>
          <p:nvPr/>
        </p:nvSpPr>
        <p:spPr>
          <a:xfrm>
            <a:off x="1547664" y="764704"/>
            <a:ext cx="6048672" cy="954107"/>
          </a:xfrm>
          <a:prstGeom prst="rect">
            <a:avLst/>
          </a:prstGeom>
          <a:noFill/>
        </p:spPr>
        <p:txBody>
          <a:bodyPr wrap="square" rtlCol="0">
            <a:spAutoFit/>
          </a:bodyPr>
          <a:lstStyle/>
          <a:p>
            <a:endParaRPr lang="nl-NL" sz="2800" i="1" dirty="0" smtClean="0">
              <a:solidFill>
                <a:srgbClr val="33CC33"/>
              </a:solidFill>
              <a:latin typeface="Arial Unicode MS" pitchFamily="34" charset="-128"/>
            </a:endParaRPr>
          </a:p>
          <a:p>
            <a:endParaRPr lang="nl-NL" sz="2800" b="1" dirty="0"/>
          </a:p>
        </p:txBody>
      </p:sp>
      <p:sp>
        <p:nvSpPr>
          <p:cNvPr id="5" name="Rectangle 12"/>
          <p:cNvSpPr>
            <a:spLocks noChangeArrowheads="1"/>
          </p:cNvSpPr>
          <p:nvPr/>
        </p:nvSpPr>
        <p:spPr bwMode="auto">
          <a:xfrm>
            <a:off x="1465456" y="730831"/>
            <a:ext cx="6922967" cy="523220"/>
          </a:xfrm>
          <a:prstGeom prst="rect">
            <a:avLst/>
          </a:prstGeom>
          <a:noFill/>
          <a:ln w="9525" algn="ctr">
            <a:noFill/>
            <a:miter lim="800000"/>
            <a:headEnd/>
            <a:tailEnd/>
          </a:ln>
        </p:spPr>
        <p:txBody>
          <a:bodyPr wrap="square" anchor="ctr">
            <a:spAutoFit/>
          </a:bodyPr>
          <a:lstStyle/>
          <a:p>
            <a:pPr eaLnBrk="0" fontAlgn="auto" hangingPunct="0">
              <a:spcBef>
                <a:spcPts val="0"/>
              </a:spcBef>
              <a:spcAft>
                <a:spcPts val="0"/>
              </a:spcAft>
            </a:pPr>
            <a:r>
              <a:rPr lang="nl-NL" sz="2800" b="1" dirty="0" smtClean="0">
                <a:solidFill>
                  <a:prstClr val="black"/>
                </a:solidFill>
              </a:rPr>
              <a:t>Huidige situatie bodem Nederland</a:t>
            </a:r>
            <a:endParaRPr lang="nl-NL" sz="2800" b="1" dirty="0">
              <a:solidFill>
                <a:prstClr val="black"/>
              </a:solidFill>
              <a:latin typeface="Calibri"/>
              <a:ea typeface="+mn-ea"/>
              <a:cs typeface="+mn-cs"/>
            </a:endParaRPr>
          </a:p>
        </p:txBody>
      </p:sp>
      <p:pic>
        <p:nvPicPr>
          <p:cNvPr id="7" name="Afbeelding 6" descr="PA150023.JPG"/>
          <p:cNvPicPr/>
          <p:nvPr/>
        </p:nvPicPr>
        <p:blipFill>
          <a:blip r:embed="rId3" cstate="print"/>
          <a:stretch>
            <a:fillRect/>
          </a:stretch>
        </p:blipFill>
        <p:spPr>
          <a:xfrm>
            <a:off x="2103690" y="1628800"/>
            <a:ext cx="6356742" cy="4137248"/>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jdelijke aanduiding voor inhoud 3"/>
          <p:cNvSpPr>
            <a:spLocks noGrp="1"/>
          </p:cNvSpPr>
          <p:nvPr>
            <p:ph idx="1"/>
          </p:nvPr>
        </p:nvSpPr>
        <p:spPr bwMode="auto">
          <a:xfrm>
            <a:off x="1619672" y="1484784"/>
            <a:ext cx="7273503" cy="4608512"/>
          </a:xfrm>
          <a:noFill/>
          <a:ln>
            <a:miter lim="800000"/>
            <a:headEnd/>
            <a:tailEnd/>
          </a:ln>
        </p:spPr>
        <p:txBody>
          <a:bodyPr vert="horz" wrap="square" lIns="91440" tIns="45720" rIns="91440" bIns="45720" numCol="1" anchor="t" anchorCtr="0" compatLnSpc="1">
            <a:prstTxWarp prst="textNoShape">
              <a:avLst/>
            </a:prstTxWarp>
          </a:bodyPr>
          <a:lstStyle/>
          <a:p>
            <a:pPr marL="0"/>
            <a:r>
              <a:rPr lang="nl-NL" sz="2400" dirty="0" smtClean="0"/>
              <a:t>Wetgeving stabiel</a:t>
            </a:r>
          </a:p>
          <a:p>
            <a:pPr marL="800100" lvl="2"/>
            <a:r>
              <a:rPr lang="nl-NL" sz="1600" dirty="0" smtClean="0"/>
              <a:t>Geen veranderingen in wetgeving verwacht</a:t>
            </a:r>
          </a:p>
          <a:p>
            <a:pPr marL="800100" lvl="2"/>
            <a:r>
              <a:rPr lang="nl-NL" sz="1600" dirty="0" smtClean="0"/>
              <a:t>Protocollen en normen blijven in grote lijnen bestaan</a:t>
            </a:r>
          </a:p>
          <a:p>
            <a:pPr marL="800100" lvl="2">
              <a:buNone/>
            </a:pPr>
            <a:endParaRPr lang="nl-NL" sz="1600" dirty="0" smtClean="0"/>
          </a:p>
        </p:txBody>
      </p:sp>
      <p:sp>
        <p:nvSpPr>
          <p:cNvPr id="4" name="Tekstvak 3"/>
          <p:cNvSpPr txBox="1"/>
          <p:nvPr/>
        </p:nvSpPr>
        <p:spPr>
          <a:xfrm>
            <a:off x="1331640" y="692696"/>
            <a:ext cx="6048672" cy="954107"/>
          </a:xfrm>
          <a:prstGeom prst="rect">
            <a:avLst/>
          </a:prstGeom>
          <a:noFill/>
        </p:spPr>
        <p:txBody>
          <a:bodyPr wrap="square" rtlCol="0">
            <a:spAutoFit/>
          </a:bodyPr>
          <a:lstStyle/>
          <a:p>
            <a:endParaRPr lang="nl-NL" sz="2800" i="1" dirty="0" smtClean="0">
              <a:solidFill>
                <a:srgbClr val="33CC33"/>
              </a:solidFill>
              <a:latin typeface="Arial Unicode MS" pitchFamily="34" charset="-128"/>
            </a:endParaRPr>
          </a:p>
          <a:p>
            <a:endParaRPr lang="nl-NL" sz="2800" b="1" dirty="0"/>
          </a:p>
        </p:txBody>
      </p:sp>
      <p:sp>
        <p:nvSpPr>
          <p:cNvPr id="5" name="Rectangle 12"/>
          <p:cNvSpPr>
            <a:spLocks noChangeArrowheads="1"/>
          </p:cNvSpPr>
          <p:nvPr/>
        </p:nvSpPr>
        <p:spPr bwMode="auto">
          <a:xfrm>
            <a:off x="1465456" y="730831"/>
            <a:ext cx="6922967" cy="523220"/>
          </a:xfrm>
          <a:prstGeom prst="rect">
            <a:avLst/>
          </a:prstGeom>
          <a:noFill/>
          <a:ln w="9525" algn="ctr">
            <a:noFill/>
            <a:miter lim="800000"/>
            <a:headEnd/>
            <a:tailEnd/>
          </a:ln>
        </p:spPr>
        <p:txBody>
          <a:bodyPr wrap="square" anchor="ctr">
            <a:spAutoFit/>
          </a:bodyPr>
          <a:lstStyle/>
          <a:p>
            <a:pPr eaLnBrk="0" fontAlgn="auto" hangingPunct="0">
              <a:spcBef>
                <a:spcPts val="0"/>
              </a:spcBef>
              <a:spcAft>
                <a:spcPts val="0"/>
              </a:spcAft>
            </a:pPr>
            <a:r>
              <a:rPr lang="nl-NL" sz="2800" b="1" dirty="0" smtClean="0">
                <a:solidFill>
                  <a:prstClr val="black"/>
                </a:solidFill>
                <a:latin typeface="Calibri"/>
                <a:ea typeface="+mn-ea"/>
                <a:cs typeface="+mn-cs"/>
              </a:rPr>
              <a:t>Toekomst bodem Nederland</a:t>
            </a:r>
            <a:endParaRPr lang="nl-NL" sz="2800" b="1" dirty="0">
              <a:solidFill>
                <a:prstClr val="black"/>
              </a:solidFill>
              <a:latin typeface="Calibri"/>
              <a:ea typeface="+mn-ea"/>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Rechte verbindingslijn 2"/>
          <p:cNvCxnSpPr/>
          <p:nvPr/>
        </p:nvCxnSpPr>
        <p:spPr bwMode="auto">
          <a:xfrm>
            <a:off x="2267744" y="5805264"/>
            <a:ext cx="669674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Rechte verbindingslijn 4"/>
          <p:cNvCxnSpPr/>
          <p:nvPr/>
        </p:nvCxnSpPr>
        <p:spPr bwMode="auto">
          <a:xfrm flipV="1">
            <a:off x="2267744" y="1700808"/>
            <a:ext cx="0" cy="410445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Rechte verbindingslijn 7"/>
          <p:cNvCxnSpPr/>
          <p:nvPr/>
        </p:nvCxnSpPr>
        <p:spPr bwMode="auto">
          <a:xfrm>
            <a:off x="1691680" y="4653136"/>
            <a:ext cx="1403936"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 name="Rechte verbindingslijn 9"/>
          <p:cNvCxnSpPr>
            <a:stCxn id="40" idx="3"/>
          </p:cNvCxnSpPr>
          <p:nvPr/>
        </p:nvCxnSpPr>
        <p:spPr bwMode="auto">
          <a:xfrm>
            <a:off x="2066122" y="3680158"/>
            <a:ext cx="1065718" cy="3687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 name="Rechte verbindingslijn 11"/>
          <p:cNvCxnSpPr>
            <a:stCxn id="45" idx="3"/>
          </p:cNvCxnSpPr>
          <p:nvPr/>
        </p:nvCxnSpPr>
        <p:spPr bwMode="auto">
          <a:xfrm flipV="1">
            <a:off x="2066122" y="2708920"/>
            <a:ext cx="1065718" cy="35134"/>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3" name="Tekstvak 12"/>
          <p:cNvSpPr txBox="1"/>
          <p:nvPr/>
        </p:nvSpPr>
        <p:spPr>
          <a:xfrm>
            <a:off x="2267744" y="2420888"/>
            <a:ext cx="1728192"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dirty="0" smtClean="0"/>
              <a:t>100.000 </a:t>
            </a:r>
            <a:r>
              <a:rPr lang="en-US" dirty="0" err="1" smtClean="0"/>
              <a:t>veq</a:t>
            </a:r>
            <a:r>
              <a:rPr lang="en-US" dirty="0" smtClean="0"/>
              <a:t>/m3</a:t>
            </a:r>
            <a:endParaRPr lang="nl-NL" dirty="0"/>
          </a:p>
        </p:txBody>
      </p:sp>
      <p:sp>
        <p:nvSpPr>
          <p:cNvPr id="14" name="Tekstvak 13"/>
          <p:cNvSpPr txBox="1"/>
          <p:nvPr/>
        </p:nvSpPr>
        <p:spPr>
          <a:xfrm>
            <a:off x="2267744" y="3356992"/>
            <a:ext cx="1728192" cy="369332"/>
          </a:xfrm>
          <a:prstGeom prst="rect">
            <a:avLst/>
          </a:prstGeom>
          <a:solidFill>
            <a:srgbClr val="C00000"/>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smtClean="0"/>
              <a:t>10.000 </a:t>
            </a:r>
            <a:r>
              <a:rPr lang="en-US" dirty="0" err="1" smtClean="0"/>
              <a:t>vezel</a:t>
            </a:r>
            <a:r>
              <a:rPr lang="en-US" dirty="0" smtClean="0"/>
              <a:t>/m3</a:t>
            </a:r>
            <a:endParaRPr lang="nl-NL" dirty="0"/>
          </a:p>
        </p:txBody>
      </p:sp>
      <p:sp>
        <p:nvSpPr>
          <p:cNvPr id="15" name="Tekstvak 14"/>
          <p:cNvSpPr txBox="1"/>
          <p:nvPr/>
        </p:nvSpPr>
        <p:spPr>
          <a:xfrm>
            <a:off x="2267744" y="4293096"/>
            <a:ext cx="1785798" cy="369332"/>
          </a:xfrm>
          <a:prstGeom prst="rect">
            <a:avLst/>
          </a:prstGeom>
          <a:solidFill>
            <a:srgbClr val="C00000"/>
          </a:solidFill>
          <a:ln>
            <a:solidFill>
              <a:srgbClr val="000099"/>
            </a:solid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dirty="0" smtClean="0"/>
              <a:t>1.000 </a:t>
            </a:r>
            <a:r>
              <a:rPr lang="en-US" dirty="0" err="1" smtClean="0"/>
              <a:t>veq</a:t>
            </a:r>
            <a:r>
              <a:rPr lang="en-US" dirty="0" smtClean="0"/>
              <a:t>/m3</a:t>
            </a:r>
            <a:endParaRPr lang="nl-NL" dirty="0"/>
          </a:p>
        </p:txBody>
      </p:sp>
      <p:cxnSp>
        <p:nvCxnSpPr>
          <p:cNvPr id="31" name="Rechte verbindingslijn 30"/>
          <p:cNvCxnSpPr/>
          <p:nvPr/>
        </p:nvCxnSpPr>
        <p:spPr bwMode="auto">
          <a:xfrm flipH="1">
            <a:off x="4283968" y="1772816"/>
            <a:ext cx="72008" cy="403244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3" name="Rechte verbindingslijn 32"/>
          <p:cNvCxnSpPr/>
          <p:nvPr/>
        </p:nvCxnSpPr>
        <p:spPr bwMode="auto">
          <a:xfrm>
            <a:off x="4283968" y="4365104"/>
            <a:ext cx="216024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5" name="Rechte verbindingslijn 34"/>
          <p:cNvCxnSpPr/>
          <p:nvPr/>
        </p:nvCxnSpPr>
        <p:spPr bwMode="auto">
          <a:xfrm>
            <a:off x="4283968" y="5229200"/>
            <a:ext cx="20882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6" name="PIJL-RECHTS 35"/>
          <p:cNvSpPr/>
          <p:nvPr/>
        </p:nvSpPr>
        <p:spPr bwMode="auto">
          <a:xfrm rot="2520479">
            <a:off x="3033771" y="4003114"/>
            <a:ext cx="1466617" cy="672525"/>
          </a:xfrm>
          <a:prstGeom prst="rightArrow">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nl-NL" sz="1600" b="0" i="0" u="none" strike="noStrike" cap="none" normalizeH="0" baseline="0" smtClean="0">
              <a:ln>
                <a:noFill/>
              </a:ln>
              <a:solidFill>
                <a:srgbClr val="003399"/>
              </a:solidFill>
              <a:effectLst/>
              <a:latin typeface="Trebuchet MS" pitchFamily="34" charset="0"/>
            </a:endParaRPr>
          </a:p>
        </p:txBody>
      </p:sp>
      <p:sp>
        <p:nvSpPr>
          <p:cNvPr id="37" name="Tekstvak 36"/>
          <p:cNvSpPr txBox="1"/>
          <p:nvPr/>
        </p:nvSpPr>
        <p:spPr>
          <a:xfrm>
            <a:off x="4355976" y="4005064"/>
            <a:ext cx="2304256" cy="369332"/>
          </a:xfrm>
          <a:prstGeom prst="rect">
            <a:avLst/>
          </a:prstGeom>
          <a:solidFill>
            <a:srgbClr val="C00000"/>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smtClean="0"/>
              <a:t>2000 CHR </a:t>
            </a:r>
            <a:r>
              <a:rPr lang="en-US" dirty="0" err="1" smtClean="0"/>
              <a:t>vezels</a:t>
            </a:r>
            <a:r>
              <a:rPr lang="en-US" dirty="0" smtClean="0"/>
              <a:t> / m3</a:t>
            </a:r>
            <a:endParaRPr lang="nl-NL" dirty="0"/>
          </a:p>
        </p:txBody>
      </p:sp>
      <p:sp>
        <p:nvSpPr>
          <p:cNvPr id="38" name="Tekstvak 37"/>
          <p:cNvSpPr txBox="1"/>
          <p:nvPr/>
        </p:nvSpPr>
        <p:spPr>
          <a:xfrm>
            <a:off x="4355976" y="4941168"/>
            <a:ext cx="2160240" cy="369332"/>
          </a:xfrm>
          <a:prstGeom prst="rect">
            <a:avLst/>
          </a:prstGeom>
          <a:solidFill>
            <a:srgbClr val="C00000"/>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smtClean="0"/>
              <a:t>300 AMF </a:t>
            </a:r>
            <a:r>
              <a:rPr lang="en-US" dirty="0" err="1" smtClean="0"/>
              <a:t>vezels</a:t>
            </a:r>
            <a:r>
              <a:rPr lang="en-US" dirty="0" smtClean="0"/>
              <a:t> / m3</a:t>
            </a:r>
            <a:endParaRPr lang="nl-NL" dirty="0"/>
          </a:p>
        </p:txBody>
      </p:sp>
      <p:sp>
        <p:nvSpPr>
          <p:cNvPr id="40" name="Tekstvak 39"/>
          <p:cNvSpPr txBox="1"/>
          <p:nvPr/>
        </p:nvSpPr>
        <p:spPr>
          <a:xfrm>
            <a:off x="1547664" y="3356992"/>
            <a:ext cx="518458" cy="646331"/>
          </a:xfrm>
          <a:prstGeom prst="rect">
            <a:avLst/>
          </a:prstGeom>
          <a:solidFill>
            <a:srgbClr val="C00000"/>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smtClean="0"/>
              <a:t>SZW</a:t>
            </a:r>
            <a:endParaRPr lang="nl-NL" dirty="0"/>
          </a:p>
        </p:txBody>
      </p:sp>
      <p:sp>
        <p:nvSpPr>
          <p:cNvPr id="41" name="Tekstvak 40"/>
          <p:cNvSpPr txBox="1"/>
          <p:nvPr/>
        </p:nvSpPr>
        <p:spPr>
          <a:xfrm>
            <a:off x="1547664" y="1412776"/>
            <a:ext cx="2448272" cy="369332"/>
          </a:xfrm>
          <a:prstGeom prst="rect">
            <a:avLst/>
          </a:prstGeom>
          <a:ln>
            <a:solidFill>
              <a:srgbClr val="000099"/>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800" dirty="0" smtClean="0">
                <a:solidFill>
                  <a:srgbClr val="000099"/>
                </a:solidFill>
              </a:rPr>
              <a:t>Oude </a:t>
            </a:r>
            <a:r>
              <a:rPr lang="en-US" sz="1800" dirty="0" err="1" smtClean="0">
                <a:solidFill>
                  <a:srgbClr val="000099"/>
                </a:solidFill>
              </a:rPr>
              <a:t>situatie</a:t>
            </a:r>
            <a:endParaRPr lang="nl-NL" sz="1800" dirty="0">
              <a:solidFill>
                <a:srgbClr val="000099"/>
              </a:solidFill>
            </a:endParaRPr>
          </a:p>
        </p:txBody>
      </p:sp>
      <p:sp>
        <p:nvSpPr>
          <p:cNvPr id="42" name="Tekstvak 41"/>
          <p:cNvSpPr txBox="1"/>
          <p:nvPr/>
        </p:nvSpPr>
        <p:spPr>
          <a:xfrm>
            <a:off x="4067944" y="1412776"/>
            <a:ext cx="2952328" cy="369332"/>
          </a:xfrm>
          <a:prstGeom prst="rect">
            <a:avLst/>
          </a:prstGeom>
          <a:ln>
            <a:solidFill>
              <a:srgbClr val="000099"/>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800" dirty="0" err="1" smtClean="0">
                <a:solidFill>
                  <a:srgbClr val="000099"/>
                </a:solidFill>
              </a:rPr>
              <a:t>Nieuwe</a:t>
            </a:r>
            <a:r>
              <a:rPr lang="en-US" sz="1800" dirty="0" smtClean="0">
                <a:solidFill>
                  <a:srgbClr val="000099"/>
                </a:solidFill>
              </a:rPr>
              <a:t> </a:t>
            </a:r>
            <a:r>
              <a:rPr lang="en-US" sz="1800" dirty="0" err="1" smtClean="0">
                <a:solidFill>
                  <a:srgbClr val="000099"/>
                </a:solidFill>
              </a:rPr>
              <a:t>situatie</a:t>
            </a:r>
            <a:endParaRPr lang="nl-NL" sz="1800" dirty="0">
              <a:solidFill>
                <a:srgbClr val="000099"/>
              </a:solidFill>
            </a:endParaRPr>
          </a:p>
        </p:txBody>
      </p:sp>
      <p:cxnSp>
        <p:nvCxnSpPr>
          <p:cNvPr id="44" name="Rechte verbindingslijn 43"/>
          <p:cNvCxnSpPr/>
          <p:nvPr/>
        </p:nvCxnSpPr>
        <p:spPr bwMode="auto">
          <a:xfrm>
            <a:off x="6948264" y="2132856"/>
            <a:ext cx="0" cy="367240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5" name="Tekstvak 44"/>
          <p:cNvSpPr txBox="1"/>
          <p:nvPr/>
        </p:nvSpPr>
        <p:spPr>
          <a:xfrm>
            <a:off x="1547664" y="2420888"/>
            <a:ext cx="518458" cy="6463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dirty="0" smtClean="0"/>
              <a:t>I&amp;M</a:t>
            </a:r>
            <a:endParaRPr lang="nl-NL" dirty="0"/>
          </a:p>
        </p:txBody>
      </p:sp>
      <p:sp>
        <p:nvSpPr>
          <p:cNvPr id="46" name="Tekstvak 45"/>
          <p:cNvSpPr txBox="1"/>
          <p:nvPr/>
        </p:nvSpPr>
        <p:spPr>
          <a:xfrm>
            <a:off x="1547664" y="4293096"/>
            <a:ext cx="518458" cy="646331"/>
          </a:xfrm>
          <a:prstGeom prst="rect">
            <a:avLst/>
          </a:prstGeom>
          <a:solidFill>
            <a:srgbClr val="C00000"/>
          </a:solidFill>
          <a:ln>
            <a:solidFill>
              <a:srgbClr val="000099"/>
            </a:solid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dirty="0" smtClean="0"/>
              <a:t>I&amp;M</a:t>
            </a:r>
            <a:endParaRPr lang="nl-NL" dirty="0"/>
          </a:p>
        </p:txBody>
      </p:sp>
      <p:sp>
        <p:nvSpPr>
          <p:cNvPr id="47" name="Tekstvak 46"/>
          <p:cNvSpPr txBox="1"/>
          <p:nvPr/>
        </p:nvSpPr>
        <p:spPr>
          <a:xfrm>
            <a:off x="6948264" y="4941168"/>
            <a:ext cx="2195736" cy="338554"/>
          </a:xfrm>
          <a:prstGeom prst="rect">
            <a:avLst/>
          </a:prstGeom>
          <a:solidFill>
            <a:schemeClr val="accent2"/>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smtClean="0"/>
              <a:t>300 AMF </a:t>
            </a:r>
            <a:r>
              <a:rPr lang="en-US" dirty="0" err="1" smtClean="0"/>
              <a:t>vezels</a:t>
            </a:r>
            <a:r>
              <a:rPr lang="en-US" dirty="0" smtClean="0"/>
              <a:t> / m3</a:t>
            </a:r>
            <a:endParaRPr lang="nl-NL" dirty="0"/>
          </a:p>
        </p:txBody>
      </p:sp>
      <p:sp>
        <p:nvSpPr>
          <p:cNvPr id="48" name="Tekstvak 47"/>
          <p:cNvSpPr txBox="1"/>
          <p:nvPr/>
        </p:nvSpPr>
        <p:spPr>
          <a:xfrm>
            <a:off x="6948264" y="4005065"/>
            <a:ext cx="2195736" cy="369332"/>
          </a:xfrm>
          <a:prstGeom prst="rect">
            <a:avLst/>
          </a:prstGeom>
          <a:solidFill>
            <a:schemeClr val="accent2"/>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smtClean="0"/>
              <a:t>2000 CHR </a:t>
            </a:r>
            <a:r>
              <a:rPr lang="en-US" dirty="0" err="1" smtClean="0"/>
              <a:t>vezels</a:t>
            </a:r>
            <a:r>
              <a:rPr lang="en-US" dirty="0" smtClean="0"/>
              <a:t> / m3</a:t>
            </a:r>
            <a:endParaRPr lang="nl-NL" dirty="0"/>
          </a:p>
        </p:txBody>
      </p:sp>
      <p:sp>
        <p:nvSpPr>
          <p:cNvPr id="49" name="Tekstvak 48"/>
          <p:cNvSpPr txBox="1"/>
          <p:nvPr/>
        </p:nvSpPr>
        <p:spPr>
          <a:xfrm>
            <a:off x="4644008" y="2204864"/>
            <a:ext cx="1656184" cy="830997"/>
          </a:xfrm>
          <a:prstGeom prst="rect">
            <a:avLst/>
          </a:prstGeom>
          <a:solidFill>
            <a:srgbClr val="C00000"/>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err="1" smtClean="0"/>
              <a:t>Eindcontrole</a:t>
            </a:r>
            <a:r>
              <a:rPr lang="en-US" dirty="0" smtClean="0"/>
              <a:t> NEN 2990 + (NEN 2939)</a:t>
            </a:r>
            <a:endParaRPr lang="nl-NL" dirty="0"/>
          </a:p>
        </p:txBody>
      </p:sp>
      <p:sp>
        <p:nvSpPr>
          <p:cNvPr id="50" name="PIJL-OMLAAG 49"/>
          <p:cNvSpPr/>
          <p:nvPr/>
        </p:nvSpPr>
        <p:spPr bwMode="auto">
          <a:xfrm>
            <a:off x="5220072" y="3140968"/>
            <a:ext cx="504056" cy="792088"/>
          </a:xfrm>
          <a:prstGeom prst="downArrow">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nl-NL" sz="1600" b="0" i="0" u="none" strike="noStrike" cap="none" normalizeH="0" baseline="0" smtClean="0">
              <a:ln>
                <a:noFill/>
              </a:ln>
              <a:solidFill>
                <a:srgbClr val="003399"/>
              </a:solidFill>
              <a:effectLst/>
              <a:latin typeface="Trebuchet MS" pitchFamily="34" charset="0"/>
            </a:endParaRPr>
          </a:p>
        </p:txBody>
      </p:sp>
      <p:sp>
        <p:nvSpPr>
          <p:cNvPr id="51" name="Tekstvak 50"/>
          <p:cNvSpPr txBox="1"/>
          <p:nvPr/>
        </p:nvSpPr>
        <p:spPr>
          <a:xfrm>
            <a:off x="7380312" y="2276872"/>
            <a:ext cx="1512168" cy="83099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dirty="0" smtClean="0"/>
              <a:t>NEN 2991 </a:t>
            </a:r>
            <a:r>
              <a:rPr lang="en-US" dirty="0" err="1" smtClean="0"/>
              <a:t>risico</a:t>
            </a:r>
            <a:r>
              <a:rPr lang="en-US" dirty="0" smtClean="0"/>
              <a:t> </a:t>
            </a:r>
            <a:r>
              <a:rPr lang="en-US" dirty="0" err="1" smtClean="0"/>
              <a:t>beoordeling</a:t>
            </a:r>
            <a:endParaRPr lang="nl-NL" dirty="0"/>
          </a:p>
        </p:txBody>
      </p:sp>
      <p:sp>
        <p:nvSpPr>
          <p:cNvPr id="52" name="PIJL-OMLAAG 51"/>
          <p:cNvSpPr/>
          <p:nvPr/>
        </p:nvSpPr>
        <p:spPr bwMode="auto">
          <a:xfrm>
            <a:off x="7884368" y="3284984"/>
            <a:ext cx="576064" cy="504056"/>
          </a:xfrm>
          <a:prstGeom prst="downArrow">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nl-NL" sz="1600" b="0" i="0" u="none" strike="noStrike" cap="none" normalizeH="0" baseline="0" smtClean="0">
              <a:ln>
                <a:noFill/>
              </a:ln>
              <a:solidFill>
                <a:srgbClr val="003399"/>
              </a:solidFill>
              <a:effectLst/>
              <a:latin typeface="Trebuchet MS" pitchFamily="34" charset="0"/>
            </a:endParaRPr>
          </a:p>
        </p:txBody>
      </p:sp>
      <p:sp>
        <p:nvSpPr>
          <p:cNvPr id="28" name="Tekstvak 27"/>
          <p:cNvSpPr txBox="1"/>
          <p:nvPr/>
        </p:nvSpPr>
        <p:spPr>
          <a:xfrm>
            <a:off x="2411760" y="692696"/>
            <a:ext cx="5851858" cy="584775"/>
          </a:xfrm>
          <a:prstGeom prst="rect">
            <a:avLst/>
          </a:prstGeom>
          <a:noFill/>
        </p:spPr>
        <p:txBody>
          <a:bodyPr wrap="none" rtlCol="0">
            <a:spAutoFit/>
          </a:bodyPr>
          <a:lstStyle/>
          <a:p>
            <a:r>
              <a:rPr lang="nl-NL" sz="3200" b="1" dirty="0" smtClean="0"/>
              <a:t>Wijzigingen grenswaarden asbest</a:t>
            </a:r>
            <a:endParaRPr lang="nl-NL" sz="32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jdelijke aanduiding voor inhoud 3"/>
          <p:cNvSpPr>
            <a:spLocks noGrp="1"/>
          </p:cNvSpPr>
          <p:nvPr>
            <p:ph idx="1"/>
          </p:nvPr>
        </p:nvSpPr>
        <p:spPr bwMode="auto">
          <a:xfrm>
            <a:off x="1619672" y="1484784"/>
            <a:ext cx="7273503" cy="4608512"/>
          </a:xfrm>
          <a:noFill/>
          <a:ln>
            <a:miter lim="800000"/>
            <a:headEnd/>
            <a:tailEnd/>
          </a:ln>
        </p:spPr>
        <p:txBody>
          <a:bodyPr vert="horz" wrap="square" lIns="91440" tIns="45720" rIns="91440" bIns="45720" numCol="1" anchor="t" anchorCtr="0" compatLnSpc="1">
            <a:prstTxWarp prst="textNoShape">
              <a:avLst/>
            </a:prstTxWarp>
          </a:bodyPr>
          <a:lstStyle/>
          <a:p>
            <a:pPr marL="0"/>
            <a:r>
              <a:rPr lang="nl-NL" sz="2400" dirty="0" smtClean="0"/>
              <a:t>Kansen?</a:t>
            </a:r>
          </a:p>
          <a:p>
            <a:pPr marL="800100" lvl="2"/>
            <a:r>
              <a:rPr lang="nl-NL" sz="1600" dirty="0" smtClean="0"/>
              <a:t>Bestaande verontreinigingen saneren tot minimaal 2030</a:t>
            </a:r>
          </a:p>
          <a:p>
            <a:pPr marL="800100" lvl="2"/>
            <a:r>
              <a:rPr lang="nl-NL" sz="1600" dirty="0" smtClean="0"/>
              <a:t>Nieuwe gevallen bodemverontreiniging  (branden/calamiteiten)</a:t>
            </a:r>
          </a:p>
          <a:p>
            <a:pPr marL="800100" lvl="2"/>
            <a:r>
              <a:rPr lang="nl-NL" sz="1600" dirty="0" smtClean="0"/>
              <a:t>Verwachte groei in herontwikkeling (o.a. bedrijfsterreinen  en binnenstedelijk gebied)</a:t>
            </a:r>
          </a:p>
        </p:txBody>
      </p:sp>
      <p:sp>
        <p:nvSpPr>
          <p:cNvPr id="4" name="Tekstvak 3"/>
          <p:cNvSpPr txBox="1"/>
          <p:nvPr/>
        </p:nvSpPr>
        <p:spPr>
          <a:xfrm>
            <a:off x="1331640" y="692696"/>
            <a:ext cx="6048672" cy="954107"/>
          </a:xfrm>
          <a:prstGeom prst="rect">
            <a:avLst/>
          </a:prstGeom>
          <a:noFill/>
        </p:spPr>
        <p:txBody>
          <a:bodyPr wrap="square" rtlCol="0">
            <a:spAutoFit/>
          </a:bodyPr>
          <a:lstStyle/>
          <a:p>
            <a:endParaRPr lang="nl-NL" sz="2800" i="1" dirty="0" smtClean="0">
              <a:solidFill>
                <a:srgbClr val="33CC33"/>
              </a:solidFill>
              <a:latin typeface="Arial Unicode MS" pitchFamily="34" charset="-128"/>
            </a:endParaRPr>
          </a:p>
          <a:p>
            <a:endParaRPr lang="nl-NL" sz="2800" b="1" dirty="0"/>
          </a:p>
        </p:txBody>
      </p:sp>
      <p:sp>
        <p:nvSpPr>
          <p:cNvPr id="5" name="Rectangle 12"/>
          <p:cNvSpPr>
            <a:spLocks noChangeArrowheads="1"/>
          </p:cNvSpPr>
          <p:nvPr/>
        </p:nvSpPr>
        <p:spPr bwMode="auto">
          <a:xfrm>
            <a:off x="1465456" y="730831"/>
            <a:ext cx="6922967" cy="523220"/>
          </a:xfrm>
          <a:prstGeom prst="rect">
            <a:avLst/>
          </a:prstGeom>
          <a:noFill/>
          <a:ln w="9525" algn="ctr">
            <a:noFill/>
            <a:miter lim="800000"/>
            <a:headEnd/>
            <a:tailEnd/>
          </a:ln>
        </p:spPr>
        <p:txBody>
          <a:bodyPr wrap="square" anchor="ctr">
            <a:spAutoFit/>
          </a:bodyPr>
          <a:lstStyle/>
          <a:p>
            <a:pPr eaLnBrk="0" fontAlgn="auto" hangingPunct="0">
              <a:spcBef>
                <a:spcPts val="0"/>
              </a:spcBef>
              <a:spcAft>
                <a:spcPts val="0"/>
              </a:spcAft>
            </a:pPr>
            <a:r>
              <a:rPr lang="nl-NL" sz="2800" b="1" dirty="0" smtClean="0">
                <a:solidFill>
                  <a:prstClr val="black"/>
                </a:solidFill>
                <a:latin typeface="Calibri"/>
                <a:ea typeface="+mn-ea"/>
                <a:cs typeface="+mn-cs"/>
              </a:rPr>
              <a:t>Toekomst bodem Nederland</a:t>
            </a:r>
            <a:endParaRPr lang="nl-NL" sz="2800" b="1" dirty="0">
              <a:solidFill>
                <a:prstClr val="black"/>
              </a:solidFill>
              <a:latin typeface="Calibri"/>
              <a:ea typeface="+mn-ea"/>
              <a:cs typeface="+mn-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vak 8"/>
          <p:cNvSpPr txBox="1"/>
          <p:nvPr/>
        </p:nvSpPr>
        <p:spPr>
          <a:xfrm>
            <a:off x="1619672" y="764704"/>
            <a:ext cx="6693600" cy="553998"/>
          </a:xfrm>
          <a:prstGeom prst="rect">
            <a:avLst/>
          </a:prstGeom>
          <a:noFill/>
        </p:spPr>
        <p:txBody>
          <a:bodyPr wrap="square" rtlCol="0">
            <a:spAutoFit/>
          </a:bodyPr>
          <a:lstStyle/>
          <a:p>
            <a:r>
              <a:rPr lang="en-US" sz="3000" b="1" dirty="0" err="1" smtClean="0"/>
              <a:t>Vragen</a:t>
            </a:r>
            <a:r>
              <a:rPr lang="en-US" sz="3000" b="1" dirty="0" smtClean="0"/>
              <a:t> &amp; </a:t>
            </a:r>
            <a:r>
              <a:rPr lang="en-US" sz="3000" b="1" dirty="0" err="1" smtClean="0"/>
              <a:t>Discussie</a:t>
            </a:r>
            <a:endParaRPr lang="nl-NL" sz="3000" b="1" dirty="0">
              <a:latin typeface="+mn-lt"/>
            </a:endParaRPr>
          </a:p>
        </p:txBody>
      </p:sp>
      <p:pic>
        <p:nvPicPr>
          <p:cNvPr id="6" name="Picture 2" descr="http://www.geefuzelf.nl/varia/vragen.jpg"/>
          <p:cNvPicPr>
            <a:picLocks noChangeAspect="1" noChangeArrowheads="1"/>
          </p:cNvPicPr>
          <p:nvPr/>
        </p:nvPicPr>
        <p:blipFill>
          <a:blip r:embed="rId2" cstate="print"/>
          <a:srcRect/>
          <a:stretch>
            <a:fillRect/>
          </a:stretch>
        </p:blipFill>
        <p:spPr bwMode="auto">
          <a:xfrm>
            <a:off x="3515072" y="1628800"/>
            <a:ext cx="3505200" cy="4362451"/>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6"/>
          <p:cNvSpPr txBox="1">
            <a:spLocks/>
          </p:cNvSpPr>
          <p:nvPr/>
        </p:nvSpPr>
        <p:spPr>
          <a:xfrm>
            <a:off x="1763688" y="3269381"/>
            <a:ext cx="6680920" cy="2967931"/>
          </a:xfrm>
          <a:prstGeom prst="rect">
            <a:avLst/>
          </a:prstGeom>
        </p:spPr>
        <p:txBody>
          <a:bodyPr/>
          <a:lstStyle/>
          <a:p>
            <a:pPr marL="342900" marR="0" lvl="0" indent="-34290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000" b="1" i="0" u="none" strike="noStrike" kern="0" cap="none" spc="0" normalizeH="0" baseline="0" noProof="0" dirty="0" smtClean="0">
                <a:ln>
                  <a:noFill/>
                </a:ln>
                <a:solidFill>
                  <a:schemeClr val="tx1"/>
                </a:solidFill>
                <a:effectLst/>
                <a:uLnTx/>
                <a:uFillTx/>
                <a:ea typeface="+mn-ea"/>
                <a:cs typeface="Arial" pitchFamily="34" charset="0"/>
              </a:rPr>
              <a:t>Udo Waltman</a:t>
            </a:r>
            <a:r>
              <a:rPr kumimoji="0" lang="en-US" sz="2000" b="0" i="0" u="none" strike="noStrike" kern="0" cap="none" spc="0" normalizeH="0" baseline="0" noProof="0" dirty="0" smtClean="0">
                <a:ln>
                  <a:noFill/>
                </a:ln>
                <a:solidFill>
                  <a:schemeClr val="tx1"/>
                </a:solidFill>
                <a:effectLst/>
                <a:uLnTx/>
                <a:uFillTx/>
                <a:ea typeface="+mn-ea"/>
                <a:cs typeface="Arial" pitchFamily="34" charset="0"/>
              </a:rPr>
              <a:t>			</a:t>
            </a:r>
            <a:r>
              <a:rPr kumimoji="0" lang="en-US" sz="2000" b="1" i="0" u="none" strike="noStrike" kern="0" cap="none" spc="0" normalizeH="0" baseline="0" noProof="0" dirty="0" smtClean="0">
                <a:ln>
                  <a:noFill/>
                </a:ln>
                <a:solidFill>
                  <a:schemeClr val="tx1"/>
                </a:solidFill>
                <a:effectLst/>
                <a:uLnTx/>
                <a:uFillTx/>
                <a:ea typeface="+mn-ea"/>
                <a:cs typeface="Arial" pitchFamily="34" charset="0"/>
              </a:rPr>
              <a:t>Heeswijk</a:t>
            </a:r>
            <a:r>
              <a:rPr kumimoji="0" lang="en-US" sz="2000" b="0" i="0" u="none" strike="noStrike" kern="0" cap="none" spc="0" normalizeH="0" baseline="0" noProof="0" dirty="0" smtClean="0">
                <a:ln>
                  <a:noFill/>
                </a:ln>
                <a:solidFill>
                  <a:schemeClr val="tx1"/>
                </a:solidFill>
                <a:effectLst/>
                <a:uLnTx/>
                <a:uFillTx/>
                <a:ea typeface="+mn-ea"/>
                <a:cs typeface="Arial" pitchFamily="34" charset="0"/>
              </a:rPr>
              <a:t> (</a:t>
            </a:r>
            <a:r>
              <a:rPr kumimoji="0" lang="en-US" sz="2000" b="0" i="0" u="none" strike="noStrike" kern="0" cap="none" spc="0" normalizeH="0" baseline="0" noProof="0" dirty="0" err="1" smtClean="0">
                <a:ln>
                  <a:noFill/>
                </a:ln>
                <a:solidFill>
                  <a:schemeClr val="tx1"/>
                </a:solidFill>
                <a:effectLst/>
                <a:uLnTx/>
                <a:uFillTx/>
                <a:ea typeface="+mn-ea"/>
                <a:cs typeface="Arial" pitchFamily="34" charset="0"/>
              </a:rPr>
              <a:t>hoofdkantoor</a:t>
            </a:r>
            <a:r>
              <a:rPr kumimoji="0" lang="en-US" sz="2000" b="0" i="0" u="none" strike="noStrike" kern="0" cap="none" spc="0" normalizeH="0" baseline="0" noProof="0" dirty="0" smtClean="0">
                <a:ln>
                  <a:noFill/>
                </a:ln>
                <a:solidFill>
                  <a:schemeClr val="tx1"/>
                </a:solidFill>
                <a:effectLst/>
                <a:uLnTx/>
                <a:uFillTx/>
                <a:ea typeface="+mn-ea"/>
                <a:cs typeface="Arial" pitchFamily="34" charset="0"/>
              </a:rPr>
              <a:t>)</a:t>
            </a:r>
          </a:p>
          <a:p>
            <a:pPr marL="342900" marR="0" lvl="0" indent="-34290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000" b="0" i="0" u="none" strike="noStrike" kern="0" cap="none" spc="0" normalizeH="0" baseline="0" noProof="0" dirty="0" err="1" smtClean="0">
                <a:ln>
                  <a:noFill/>
                </a:ln>
                <a:solidFill>
                  <a:schemeClr val="tx1"/>
                </a:solidFill>
                <a:effectLst/>
                <a:uLnTx/>
                <a:uFillTx/>
                <a:ea typeface="+mn-ea"/>
                <a:cs typeface="Arial" pitchFamily="34" charset="0"/>
              </a:rPr>
              <a:t>Bedrijfsdirecteur</a:t>
            </a:r>
            <a:r>
              <a:rPr kumimoji="0" lang="en-US" sz="2000" b="0" i="0" u="none" strike="noStrike" kern="0" cap="none" spc="0" normalizeH="0" baseline="0" noProof="0" dirty="0" smtClean="0">
                <a:ln>
                  <a:noFill/>
                </a:ln>
                <a:solidFill>
                  <a:schemeClr val="tx1"/>
                </a:solidFill>
                <a:effectLst/>
                <a:uLnTx/>
                <a:uFillTx/>
                <a:ea typeface="+mn-ea"/>
                <a:cs typeface="Arial" pitchFamily="34" charset="0"/>
              </a:rPr>
              <a:t>			</a:t>
            </a:r>
            <a:r>
              <a:rPr kumimoji="0" lang="en-US" sz="2000" b="0" i="0" u="none" strike="noStrike" kern="0" cap="none" spc="0" normalizeH="0" baseline="0" noProof="0" dirty="0" err="1" smtClean="0">
                <a:ln>
                  <a:noFill/>
                </a:ln>
                <a:solidFill>
                  <a:schemeClr val="tx1"/>
                </a:solidFill>
                <a:effectLst/>
                <a:uLnTx/>
                <a:uFillTx/>
                <a:ea typeface="+mn-ea"/>
                <a:cs typeface="Arial" pitchFamily="34" charset="0"/>
              </a:rPr>
              <a:t>Meerstraat</a:t>
            </a:r>
            <a:r>
              <a:rPr kumimoji="0" lang="en-US" sz="2000" b="0" i="0" u="none" strike="noStrike" kern="0" cap="none" spc="0" normalizeH="0" baseline="0" noProof="0" dirty="0" smtClean="0">
                <a:ln>
                  <a:noFill/>
                </a:ln>
                <a:solidFill>
                  <a:schemeClr val="tx1"/>
                </a:solidFill>
                <a:effectLst/>
                <a:uLnTx/>
                <a:uFillTx/>
                <a:ea typeface="+mn-ea"/>
                <a:cs typeface="Arial" pitchFamily="34" charset="0"/>
              </a:rPr>
              <a:t> 7, </a:t>
            </a:r>
            <a:r>
              <a:rPr kumimoji="0" lang="en-US" sz="2000" b="0" i="0" u="none" strike="noStrike" kern="0" cap="none" spc="0" normalizeH="0" baseline="0" noProof="0" dirty="0" err="1" smtClean="0">
                <a:ln>
                  <a:noFill/>
                </a:ln>
                <a:solidFill>
                  <a:schemeClr val="tx1"/>
                </a:solidFill>
                <a:effectLst/>
                <a:uLnTx/>
                <a:uFillTx/>
                <a:ea typeface="+mn-ea"/>
                <a:cs typeface="Arial" pitchFamily="34" charset="0"/>
              </a:rPr>
              <a:t>Postbus</a:t>
            </a:r>
            <a:r>
              <a:rPr kumimoji="0" lang="en-US" sz="2000" b="0" i="0" u="none" strike="noStrike" kern="0" cap="none" spc="0" normalizeH="0" baseline="0" noProof="0" dirty="0" smtClean="0">
                <a:ln>
                  <a:noFill/>
                </a:ln>
                <a:solidFill>
                  <a:schemeClr val="tx1"/>
                </a:solidFill>
                <a:effectLst/>
                <a:uLnTx/>
                <a:uFillTx/>
                <a:ea typeface="+mn-ea"/>
                <a:cs typeface="Arial" pitchFamily="34" charset="0"/>
              </a:rPr>
              <a:t> 83</a:t>
            </a:r>
          </a:p>
          <a:p>
            <a:pPr marL="342900" marR="0" lvl="0" indent="-34290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000" b="0" i="0" u="none" strike="noStrike" kern="0" cap="none" spc="0" normalizeH="0" baseline="0" noProof="0" dirty="0" smtClean="0">
                <a:ln>
                  <a:noFill/>
                </a:ln>
                <a:solidFill>
                  <a:schemeClr val="tx1"/>
                </a:solidFill>
                <a:effectLst/>
                <a:uLnTx/>
                <a:uFillTx/>
                <a:ea typeface="+mn-ea"/>
                <a:cs typeface="Arial" pitchFamily="34" charset="0"/>
              </a:rPr>
              <a:t>Direct +31 (0)413 24 16 40		5473 ZH Heeswijk (</a:t>
            </a:r>
            <a:r>
              <a:rPr kumimoji="0" lang="en-US" sz="2000" b="0" i="0" u="none" strike="noStrike" kern="0" cap="none" spc="0" normalizeH="0" baseline="0" noProof="0" dirty="0" err="1" smtClean="0">
                <a:ln>
                  <a:noFill/>
                </a:ln>
                <a:solidFill>
                  <a:schemeClr val="tx1"/>
                </a:solidFill>
                <a:effectLst/>
                <a:uLnTx/>
                <a:uFillTx/>
                <a:ea typeface="+mn-ea"/>
                <a:cs typeface="Arial" pitchFamily="34" charset="0"/>
              </a:rPr>
              <a:t>N.Br</a:t>
            </a:r>
            <a:r>
              <a:rPr kumimoji="0" lang="en-US" sz="2000" b="0" i="0" u="none" strike="noStrike" kern="0" cap="none" spc="0" normalizeH="0" baseline="0" noProof="0" dirty="0" smtClean="0">
                <a:ln>
                  <a:noFill/>
                </a:ln>
                <a:solidFill>
                  <a:schemeClr val="tx1"/>
                </a:solidFill>
                <a:effectLst/>
                <a:uLnTx/>
                <a:uFillTx/>
                <a:ea typeface="+mn-ea"/>
                <a:cs typeface="Arial" pitchFamily="34" charset="0"/>
              </a:rPr>
              <a:t>)</a:t>
            </a:r>
          </a:p>
          <a:p>
            <a:pPr marL="342900" marR="0" lvl="0" indent="-34290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000" b="0" i="0" u="none" strike="noStrike" kern="0" cap="none" spc="0" normalizeH="0" baseline="0" noProof="0" dirty="0" err="1" smtClean="0">
                <a:ln>
                  <a:noFill/>
                </a:ln>
                <a:solidFill>
                  <a:schemeClr val="tx1"/>
                </a:solidFill>
                <a:effectLst/>
                <a:uLnTx/>
                <a:uFillTx/>
                <a:ea typeface="+mn-ea"/>
                <a:cs typeface="Arial" pitchFamily="34" charset="0"/>
              </a:rPr>
              <a:t>Mobiel</a:t>
            </a:r>
            <a:r>
              <a:rPr kumimoji="0" lang="en-US" sz="2000" b="0" i="0" u="none" strike="noStrike" kern="0" cap="none" spc="0" normalizeH="0" baseline="0" noProof="0" dirty="0" smtClean="0">
                <a:ln>
                  <a:noFill/>
                </a:ln>
                <a:solidFill>
                  <a:schemeClr val="tx1"/>
                </a:solidFill>
                <a:effectLst/>
                <a:uLnTx/>
                <a:uFillTx/>
                <a:ea typeface="+mn-ea"/>
                <a:cs typeface="Arial" pitchFamily="34" charset="0"/>
              </a:rPr>
              <a:t> +31 (0)6 51 11 98 08</a:t>
            </a:r>
          </a:p>
          <a:p>
            <a:pPr marL="342900" marR="0" lvl="0" indent="-34290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000" b="0" i="0" u="none" strike="noStrike" kern="0" cap="none" spc="0" normalizeH="0" baseline="0" noProof="0" dirty="0" smtClean="0">
                <a:ln>
                  <a:noFill/>
                </a:ln>
                <a:solidFill>
                  <a:schemeClr val="tx1"/>
                </a:solidFill>
                <a:effectLst/>
                <a:uLnTx/>
                <a:uFillTx/>
                <a:ea typeface="+mn-ea"/>
                <a:cs typeface="Arial" pitchFamily="34" charset="0"/>
              </a:rPr>
              <a:t>						</a:t>
            </a:r>
          </a:p>
          <a:p>
            <a:pPr lvl="0" fontAlgn="base">
              <a:spcBef>
                <a:spcPct val="0"/>
              </a:spcBef>
              <a:spcAft>
                <a:spcPct val="0"/>
              </a:spcAft>
              <a:defRPr/>
            </a:pPr>
            <a:r>
              <a:rPr lang="en-US" sz="2000" kern="0" dirty="0" smtClean="0">
                <a:cs typeface="Arial" pitchFamily="34" charset="0"/>
              </a:rPr>
              <a:t>Udo.Waltman@searchbv.nl </a:t>
            </a:r>
            <a:r>
              <a:rPr kumimoji="0" lang="en-US" sz="2000" b="1" i="0" u="none" strike="noStrike" kern="0" cap="none" spc="0" normalizeH="0" baseline="0" noProof="0" dirty="0" smtClean="0">
                <a:ln>
                  <a:noFill/>
                </a:ln>
                <a:solidFill>
                  <a:schemeClr val="tx1"/>
                </a:solidFill>
                <a:effectLst/>
                <a:uLnTx/>
                <a:uFillTx/>
                <a:ea typeface="+mn-ea"/>
                <a:cs typeface="Arial" pitchFamily="34" charset="0"/>
              </a:rPr>
              <a:t>	</a:t>
            </a:r>
            <a:r>
              <a:rPr lang="en-US" sz="2000" kern="0" dirty="0" smtClean="0">
                <a:cs typeface="Arial" pitchFamily="34" charset="0"/>
              </a:rPr>
              <a:t>Tel. +31 (0)413 29 29 82 </a:t>
            </a:r>
            <a:r>
              <a:rPr lang="en-US" sz="2000" b="1" kern="0" dirty="0" smtClean="0">
                <a:cs typeface="Arial" pitchFamily="34" charset="0"/>
                <a:hlinkClick r:id="rId2"/>
              </a:rPr>
              <a:t>www.bodem-search.nl</a:t>
            </a:r>
            <a:r>
              <a:rPr lang="en-US" sz="2000" b="1" kern="0" dirty="0" smtClean="0">
                <a:cs typeface="Arial" pitchFamily="34" charset="0"/>
              </a:rPr>
              <a:t> </a:t>
            </a:r>
            <a:r>
              <a:rPr lang="en-US" sz="2000" kern="0" dirty="0" smtClean="0">
                <a:cs typeface="Arial" pitchFamily="34" charset="0"/>
              </a:rPr>
              <a:t>		Fax +31 (0)413 29 29 83</a:t>
            </a:r>
            <a:r>
              <a:rPr kumimoji="0" lang="en-US" sz="2000" b="1" i="0" u="none" strike="noStrike" kern="0" cap="none" spc="0" normalizeH="0" baseline="0" noProof="0" dirty="0" smtClean="0">
                <a:ln>
                  <a:noFill/>
                </a:ln>
                <a:solidFill>
                  <a:schemeClr val="tx1"/>
                </a:solidFill>
                <a:effectLst/>
                <a:uLnTx/>
                <a:uFillTx/>
                <a:ea typeface="+mn-ea"/>
                <a:cs typeface="Arial" pitchFamily="34" charset="0"/>
              </a:rPr>
              <a:t>	</a:t>
            </a:r>
          </a:p>
          <a:p>
            <a:pPr lvl="0" fontAlgn="base">
              <a:spcBef>
                <a:spcPct val="0"/>
              </a:spcBef>
              <a:spcAft>
                <a:spcPct val="0"/>
              </a:spcAft>
              <a:defRPr/>
            </a:pPr>
            <a:r>
              <a:rPr lang="en-US" sz="2000" b="1" kern="0" dirty="0" smtClean="0">
                <a:cs typeface="Arial" pitchFamily="34" charset="0"/>
                <a:hlinkClick r:id="rId3"/>
              </a:rPr>
              <a:t>www.searchbv.nl</a:t>
            </a:r>
            <a:r>
              <a:rPr lang="en-US" sz="2000" b="1" kern="0" dirty="0" smtClean="0">
                <a:cs typeface="Arial" pitchFamily="34" charset="0"/>
              </a:rPr>
              <a:t> </a:t>
            </a:r>
            <a:endParaRPr kumimoji="0" lang="en-US" sz="2000" b="1" i="0" u="none" strike="noStrike" kern="0" cap="none" spc="0" normalizeH="0" baseline="0" noProof="0" dirty="0" smtClean="0">
              <a:ln>
                <a:noFill/>
              </a:ln>
              <a:solidFill>
                <a:schemeClr val="tx1"/>
              </a:solidFill>
              <a:effectLst/>
              <a:uLnTx/>
              <a:uFillTx/>
              <a:ea typeface="+mn-ea"/>
              <a:cs typeface="Arial" pitchFamily="34" charset="0"/>
            </a:endParaRPr>
          </a:p>
          <a:p>
            <a:pPr marL="342900" marR="0" lvl="0" indent="-34290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000" b="0" i="0" u="none" strike="noStrike" kern="0" cap="none" spc="0" normalizeH="0" baseline="0" noProof="0" dirty="0" smtClean="0">
                <a:ln>
                  <a:noFill/>
                </a:ln>
                <a:solidFill>
                  <a:schemeClr val="tx1"/>
                </a:solidFill>
                <a:effectLst/>
                <a:uLnTx/>
                <a:uFillTx/>
                <a:ea typeface="+mn-ea"/>
                <a:cs typeface="Arial" pitchFamily="34" charset="0"/>
              </a:rPr>
              <a:t>	</a:t>
            </a:r>
          </a:p>
          <a:p>
            <a:pPr marL="342900" marR="0" lvl="0" indent="-34290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000" b="0" i="0" u="none" strike="noStrike" kern="0" cap="none" spc="0" normalizeH="0" baseline="0" noProof="0" dirty="0" smtClean="0">
                <a:ln>
                  <a:noFill/>
                </a:ln>
                <a:solidFill>
                  <a:schemeClr val="tx1"/>
                </a:solidFill>
                <a:effectLst/>
                <a:uLnTx/>
                <a:uFillTx/>
                <a:ea typeface="+mn-ea"/>
                <a:cs typeface="Arial" pitchFamily="34" charset="0"/>
              </a:rPr>
              <a:t>	</a:t>
            </a:r>
            <a:endParaRPr kumimoji="0" lang="nl-NL" sz="2000" b="0" i="0" u="none" strike="noStrike" kern="0" cap="none" spc="0" normalizeH="0" baseline="0" noProof="0" dirty="0" smtClean="0">
              <a:ln>
                <a:noFill/>
              </a:ln>
              <a:solidFill>
                <a:schemeClr val="tx1"/>
              </a:solidFill>
              <a:effectLst/>
              <a:uLnTx/>
              <a:uFillTx/>
              <a:ea typeface="+mn-ea"/>
              <a:cs typeface="Arial" pitchFamily="34" charset="0"/>
            </a:endParaRPr>
          </a:p>
        </p:txBody>
      </p:sp>
      <p:pic>
        <p:nvPicPr>
          <p:cNvPr id="6" name="Picture 2"/>
          <p:cNvPicPr>
            <a:picLocks noChangeAspect="1" noChangeArrowheads="1"/>
          </p:cNvPicPr>
          <p:nvPr/>
        </p:nvPicPr>
        <p:blipFill>
          <a:blip r:embed="rId4" cstate="print"/>
          <a:srcRect/>
          <a:stretch>
            <a:fillRect/>
          </a:stretch>
        </p:blipFill>
        <p:spPr bwMode="auto">
          <a:xfrm>
            <a:off x="1763688" y="1844824"/>
            <a:ext cx="2711450" cy="1249362"/>
          </a:xfrm>
          <a:prstGeom prst="rect">
            <a:avLst/>
          </a:prstGeom>
          <a:noFill/>
          <a:ln w="9525">
            <a:noFill/>
            <a:miter lim="800000"/>
            <a:headEnd/>
            <a:tailEnd/>
          </a:ln>
        </p:spPr>
      </p:pic>
      <p:sp>
        <p:nvSpPr>
          <p:cNvPr id="4" name="Titel 4"/>
          <p:cNvSpPr txBox="1">
            <a:spLocks/>
          </p:cNvSpPr>
          <p:nvPr/>
        </p:nvSpPr>
        <p:spPr>
          <a:xfrm>
            <a:off x="1475656" y="786730"/>
            <a:ext cx="7488832" cy="554038"/>
          </a:xfrm>
          <a:prstGeom prst="rect">
            <a:avLst/>
          </a:prstGeom>
        </p:spPr>
        <p:txBody>
          <a:bodyPr/>
          <a:lstStyle/>
          <a:p>
            <a:pPr marR="0" lvl="0" indent="0">
              <a:lnSpc>
                <a:spcPct val="100000"/>
              </a:lnSpc>
              <a:buClrTx/>
              <a:buSzTx/>
              <a:buFontTx/>
              <a:buNone/>
              <a:tabLst/>
              <a:defRPr/>
            </a:pPr>
            <a:r>
              <a:rPr lang="en-US" sz="2400" b="1" dirty="0" smtClean="0"/>
              <a:t>Ingenieursbureau, </a:t>
            </a:r>
            <a:r>
              <a:rPr lang="en-US" sz="2400" b="1" dirty="0" err="1" smtClean="0"/>
              <a:t>laboratorium</a:t>
            </a:r>
            <a:r>
              <a:rPr lang="en-US" sz="2400" b="1" dirty="0" smtClean="0"/>
              <a:t> en </a:t>
            </a:r>
            <a:r>
              <a:rPr lang="en-US" sz="2400" b="1" dirty="0" err="1" smtClean="0"/>
              <a:t>opleidingsinstituut</a:t>
            </a:r>
            <a:endParaRPr lang="nl-NL" sz="2400" b="1" dirty="0" smtClean="0"/>
          </a:p>
        </p:txBody>
      </p:sp>
    </p:spTree>
  </p:cSld>
  <p:clrMapOvr>
    <a:masterClrMapping/>
  </p:clrMapOvr>
  <p:transition advClick="0" advTm="15000"/>
  <p:timing>
    <p:tnLst>
      <p:par>
        <p:cTn id="1" dur="indefinite" restart="never" nodeType="tmRoot"/>
      </p:par>
    </p:tnLst>
  </p:timing>
</p:sld>
</file>

<file path=ppt/theme/theme1.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5500</TotalTime>
  <Words>577</Words>
  <Application>Microsoft Office PowerPoint</Application>
  <PresentationFormat>Diavoorstelling (4:3)</PresentationFormat>
  <Paragraphs>119</Paragraphs>
  <Slides>20</Slides>
  <Notes>13</Notes>
  <HiddenSlides>0</HiddenSlides>
  <MMClips>1</MMClips>
  <ScaleCrop>false</ScaleCrop>
  <HeadingPairs>
    <vt:vector size="4" baseType="variant">
      <vt:variant>
        <vt:lpstr>Thema</vt:lpstr>
      </vt:variant>
      <vt:variant>
        <vt:i4>1</vt:i4>
      </vt:variant>
      <vt:variant>
        <vt:lpstr>Diatitels</vt:lpstr>
      </vt:variant>
      <vt:variant>
        <vt:i4>20</vt:i4>
      </vt:variant>
    </vt:vector>
  </HeadingPairs>
  <TitlesOfParts>
    <vt:vector size="21" baseType="lpstr">
      <vt:lpstr>Office-thema</vt:lpstr>
      <vt:lpstr>Dia 1</vt:lpstr>
      <vt:lpstr>Dia 2</vt:lpstr>
      <vt:lpstr>Dia 3</vt:lpstr>
      <vt:lpstr>Dia 4</vt:lpstr>
      <vt:lpstr>Dia 5</vt:lpstr>
      <vt:lpstr>Dia 6</vt:lpstr>
      <vt:lpstr>Dia 7</vt:lpstr>
      <vt:lpstr>Dia 8</vt:lpstr>
      <vt:lpstr>Dia 9</vt:lpstr>
      <vt:lpstr>Dia 10</vt:lpstr>
      <vt:lpstr>Dia 11</vt:lpstr>
      <vt:lpstr>Dia 12</vt:lpstr>
      <vt:lpstr>Dia 13</vt:lpstr>
      <vt:lpstr>Dia 14</vt:lpstr>
      <vt:lpstr>Dia 15</vt:lpstr>
      <vt:lpstr>Dia 16</vt:lpstr>
      <vt:lpstr>Dia 17</vt:lpstr>
      <vt:lpstr>Dia 18</vt:lpstr>
      <vt:lpstr>Dia 19</vt:lpstr>
      <vt:lpstr>Dia 20</vt:lpstr>
    </vt:vector>
  </TitlesOfParts>
  <Company>Search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fla</dc:creator>
  <cp:lastModifiedBy>SQU</cp:lastModifiedBy>
  <cp:revision>613</cp:revision>
  <dcterms:created xsi:type="dcterms:W3CDTF">2012-11-16T09:42:37Z</dcterms:created>
  <dcterms:modified xsi:type="dcterms:W3CDTF">2014-09-18T07:29:30Z</dcterms:modified>
</cp:coreProperties>
</file>