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2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292" r:id="rId21"/>
    <p:sldId id="34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89710" autoAdjust="0"/>
  </p:normalViewPr>
  <p:slideViewPr>
    <p:cSldViewPr snapToGrid="0">
      <p:cViewPr varScale="1">
        <p:scale>
          <a:sx n="80" d="100"/>
          <a:sy n="80" d="100"/>
        </p:scale>
        <p:origin x="-2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07973-1FCB-4E0F-9AF5-1F5EAB2BB953}" type="datetimeFigureOut">
              <a:rPr lang="nl-BE" smtClean="0"/>
              <a:pPr/>
              <a:t>7/10/2015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D111C-50D7-4418-901A-CE5BD3298E1F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5228-8936-4180-9B2F-21A928D691B9}" type="datetimeFigureOut">
              <a:rPr lang="nl-BE" smtClean="0"/>
              <a:pPr/>
              <a:t>7/10/2015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13BF-0D0E-4CAF-BE3F-1BB6926E1168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grondwijzer@grondwijzer.b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Exploïtatie van een bedrijfsgebonden of gemeentelijke TOP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Terreininrichting</a:t>
            </a:r>
            <a:endParaRPr lang="nl-NL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907201"/>
            <a:ext cx="8596668" cy="3880773"/>
          </a:xfrm>
          <a:noFill/>
          <a:ln/>
        </p:spPr>
        <p:txBody>
          <a:bodyPr/>
          <a:lstStyle/>
          <a:p>
            <a:r>
              <a:rPr lang="nl-BE" sz="2000" dirty="0"/>
              <a:t>Ontoegankelijkheid voor derden</a:t>
            </a:r>
          </a:p>
          <a:p>
            <a:endParaRPr lang="nl-BE" dirty="0">
              <a:sym typeface="Wingdings" pitchFamily="2" charset="2"/>
            </a:endParaRPr>
          </a:p>
          <a:p>
            <a:endParaRPr lang="nl-BE" dirty="0">
              <a:sym typeface="Wingdings" pitchFamily="2" charset="2"/>
            </a:endParaRPr>
          </a:p>
          <a:p>
            <a:endParaRPr lang="nl-NL" dirty="0">
              <a:sym typeface="Wingdings" pitchFamily="2" charset="2"/>
            </a:endParaRPr>
          </a:p>
        </p:txBody>
      </p:sp>
      <p:pic>
        <p:nvPicPr>
          <p:cNvPr id="303109" name="Picture 5" descr="IMG_0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768" y="2520091"/>
            <a:ext cx="7296149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Terreininrichting</a:t>
            </a:r>
            <a:endParaRPr lang="nl-NL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sz="2000" dirty="0"/>
              <a:t>Separate opslag van partijen</a:t>
            </a:r>
          </a:p>
          <a:p>
            <a:pPr>
              <a:buFont typeface="Wingdings" pitchFamily="2" charset="2"/>
              <a:buNone/>
            </a:pPr>
            <a:endParaRPr lang="nl-BE" sz="2000" dirty="0"/>
          </a:p>
          <a:p>
            <a:pPr>
              <a:buFontTx/>
              <a:buChar char="-"/>
            </a:pPr>
            <a:r>
              <a:rPr lang="nl-BE" sz="2000" dirty="0"/>
              <a:t>1 grote partij van 1 werf</a:t>
            </a:r>
          </a:p>
          <a:p>
            <a:pPr>
              <a:buFontTx/>
              <a:buNone/>
            </a:pPr>
            <a:endParaRPr lang="nl-BE" sz="2000" dirty="0"/>
          </a:p>
          <a:p>
            <a:pPr>
              <a:buFontTx/>
              <a:buChar char="-"/>
            </a:pPr>
            <a:r>
              <a:rPr lang="nl-BE" sz="2000" dirty="0"/>
              <a:t>1 partij van ca. 400 ton van verschillende kleine werken</a:t>
            </a:r>
          </a:p>
          <a:p>
            <a:endParaRPr lang="nl-BE" dirty="0">
              <a:sym typeface="Wingdings" pitchFamily="2" charset="2"/>
            </a:endParaRPr>
          </a:p>
          <a:p>
            <a:endParaRPr lang="nl-BE" dirty="0">
              <a:sym typeface="Wingdings" pitchFamily="2" charset="2"/>
            </a:endParaRPr>
          </a:p>
          <a:p>
            <a:endParaRPr lang="nl-NL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Terreininrichting</a:t>
            </a:r>
            <a:endParaRPr lang="nl-NL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283" y="1609745"/>
            <a:ext cx="8596668" cy="3880773"/>
          </a:xfrm>
          <a:noFill/>
          <a:ln/>
        </p:spPr>
        <p:txBody>
          <a:bodyPr/>
          <a:lstStyle/>
          <a:p>
            <a:r>
              <a:rPr lang="nl-BE" dirty="0"/>
              <a:t>Separate opslag van partijen</a:t>
            </a:r>
          </a:p>
          <a:p>
            <a:pPr>
              <a:buFont typeface="Wingdings" pitchFamily="2" charset="2"/>
              <a:buNone/>
            </a:pPr>
            <a:endParaRPr lang="nl-BE" dirty="0"/>
          </a:p>
          <a:p>
            <a:pPr>
              <a:buFontTx/>
              <a:buNone/>
            </a:pPr>
            <a:endParaRPr lang="nl-BE" dirty="0"/>
          </a:p>
          <a:p>
            <a:endParaRPr lang="nl-BE" dirty="0">
              <a:sym typeface="Wingdings" pitchFamily="2" charset="2"/>
            </a:endParaRPr>
          </a:p>
          <a:p>
            <a:endParaRPr lang="nl-BE" dirty="0">
              <a:sym typeface="Wingdings" pitchFamily="2" charset="2"/>
            </a:endParaRPr>
          </a:p>
          <a:p>
            <a:endParaRPr lang="nl-NL" dirty="0">
              <a:sym typeface="Wingdings" pitchFamily="2" charset="2"/>
            </a:endParaRPr>
          </a:p>
        </p:txBody>
      </p:sp>
      <p:pic>
        <p:nvPicPr>
          <p:cNvPr id="306180" name="Picture 4" descr="P10208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1" y="2276476"/>
            <a:ext cx="5761567" cy="3241675"/>
          </a:xfrm>
          <a:prstGeom prst="rect">
            <a:avLst/>
          </a:prstGeom>
          <a:noFill/>
        </p:spPr>
      </p:pic>
      <p:pic>
        <p:nvPicPr>
          <p:cNvPr id="306181" name="Picture 5" descr="PIC0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733" y="3141664"/>
            <a:ext cx="6282267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Terreininrichting</a:t>
            </a:r>
            <a:endParaRPr lang="nl-NL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400" indent="-533400"/>
            <a:r>
              <a:rPr lang="nl-BE" sz="2000" dirty="0"/>
              <a:t>Steeds kans op bodemverontreiniging: </a:t>
            </a:r>
            <a:r>
              <a:rPr lang="nl-BE" sz="2000" dirty="0">
                <a:sym typeface="Wingdings" pitchFamily="2" charset="2"/>
              </a:rPr>
              <a:t>==&gt; risico’s reduceren</a:t>
            </a:r>
          </a:p>
          <a:p>
            <a:pPr marL="971550" lvl="1" indent="-514350">
              <a:buNone/>
            </a:pPr>
            <a:r>
              <a:rPr lang="nl-BE" sz="2000" dirty="0" smtClean="0"/>
              <a:t>1) Geen </a:t>
            </a:r>
            <a:r>
              <a:rPr lang="nl-BE" sz="2000" dirty="0"/>
              <a:t>zintuiglijk verontreinigde partijen</a:t>
            </a:r>
          </a:p>
          <a:p>
            <a:pPr marL="971550" lvl="1" indent="-514350">
              <a:buNone/>
            </a:pPr>
            <a:r>
              <a:rPr lang="nl-BE" sz="2000" dirty="0" smtClean="0"/>
              <a:t>2</a:t>
            </a:r>
            <a:r>
              <a:rPr lang="nl-BE" sz="2000" dirty="0"/>
              <a:t>) Overweeg betonverharding (soms verplicht door milieuvergunning)</a:t>
            </a:r>
          </a:p>
          <a:p>
            <a:pPr marL="533400" indent="-533400"/>
            <a:endParaRPr lang="nl-BE" dirty="0">
              <a:sym typeface="Wingdings" pitchFamily="2" charset="2"/>
            </a:endParaRPr>
          </a:p>
          <a:p>
            <a:pPr marL="533400" indent="-533400">
              <a:buFont typeface="Wingdings" pitchFamily="2" charset="2"/>
              <a:buNone/>
            </a:pPr>
            <a:endParaRPr lang="nl-BE" dirty="0">
              <a:sym typeface="Wingdings" pitchFamily="2" charset="2"/>
            </a:endParaRPr>
          </a:p>
          <a:p>
            <a:pPr marL="533400" indent="-533400"/>
            <a:endParaRPr lang="nl-NL" dirty="0">
              <a:sym typeface="Wingdings" pitchFamily="2" charset="2"/>
            </a:endParaRPr>
          </a:p>
        </p:txBody>
      </p:sp>
      <p:pic>
        <p:nvPicPr>
          <p:cNvPr id="310278" name="Picture 6" descr="103065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1" y="4240214"/>
            <a:ext cx="4656667" cy="2617787"/>
          </a:xfrm>
          <a:prstGeom prst="rect">
            <a:avLst/>
          </a:prstGeom>
          <a:noFill/>
        </p:spPr>
      </p:pic>
      <p:pic>
        <p:nvPicPr>
          <p:cNvPr id="310279" name="Picture 7" descr="P1030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1" y="3933825"/>
            <a:ext cx="4993217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Terreininrichting</a:t>
            </a:r>
            <a:endParaRPr lang="nl-NL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400" indent="-533400"/>
            <a:r>
              <a:rPr lang="nl-BE" sz="2000" dirty="0"/>
              <a:t>Duurzaam gebruik van het terrein </a:t>
            </a:r>
          </a:p>
          <a:p>
            <a:pPr marL="533400" indent="-533400">
              <a:buFont typeface="Wingdings" pitchFamily="2" charset="2"/>
              <a:buNone/>
            </a:pPr>
            <a:r>
              <a:rPr lang="nl-BE" sz="2000" dirty="0">
                <a:sym typeface="Wingdings" pitchFamily="2" charset="2"/>
              </a:rPr>
              <a:t>     wees selectief</a:t>
            </a:r>
          </a:p>
          <a:p>
            <a:pPr marL="533400" indent="-533400">
              <a:buFont typeface="Wingdings" pitchFamily="2" charset="2"/>
              <a:buNone/>
            </a:pPr>
            <a:r>
              <a:rPr lang="nl-BE" sz="2000" dirty="0">
                <a:sym typeface="Wingdings" pitchFamily="2" charset="2"/>
              </a:rPr>
              <a:t>     vermijd wanorde</a:t>
            </a:r>
          </a:p>
          <a:p>
            <a:pPr marL="533400" indent="-533400">
              <a:buFont typeface="Wingdings" pitchFamily="2" charset="2"/>
              <a:buNone/>
            </a:pPr>
            <a:r>
              <a:rPr lang="nl-BE" sz="2000" dirty="0">
                <a:sym typeface="Wingdings" pitchFamily="2" charset="2"/>
              </a:rPr>
              <a:t>     Scheid diverse stromen (grond – slib – afval)</a:t>
            </a:r>
          </a:p>
          <a:p>
            <a:pPr marL="914400" lvl="1" indent="-457200">
              <a:buFont typeface="Wingdings" pitchFamily="2" charset="2"/>
              <a:buNone/>
            </a:pPr>
            <a:endParaRPr lang="nl-BE" dirty="0"/>
          </a:p>
          <a:p>
            <a:pPr marL="533400" indent="-533400"/>
            <a:endParaRPr lang="nl-BE" dirty="0">
              <a:sym typeface="Wingdings" pitchFamily="2" charset="2"/>
            </a:endParaRPr>
          </a:p>
          <a:p>
            <a:pPr marL="533400" indent="-533400">
              <a:buFont typeface="Wingdings" pitchFamily="2" charset="2"/>
              <a:buNone/>
            </a:pPr>
            <a:endParaRPr lang="nl-BE" dirty="0">
              <a:sym typeface="Wingdings" pitchFamily="2" charset="2"/>
            </a:endParaRPr>
          </a:p>
        </p:txBody>
      </p:sp>
      <p:pic>
        <p:nvPicPr>
          <p:cNvPr id="312326" name="Picture 6" descr="lekkende brandstoft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784" y="4059239"/>
            <a:ext cx="4129616" cy="2320925"/>
          </a:xfrm>
          <a:prstGeom prst="rect">
            <a:avLst/>
          </a:prstGeom>
          <a:noFill/>
        </p:spPr>
      </p:pic>
      <p:pic>
        <p:nvPicPr>
          <p:cNvPr id="312327" name="Picture 7" descr="P1020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0084" y="4076700"/>
            <a:ext cx="4222749" cy="2374900"/>
          </a:xfrm>
          <a:prstGeom prst="rect">
            <a:avLst/>
          </a:prstGeom>
          <a:noFill/>
        </p:spPr>
      </p:pic>
      <p:sp>
        <p:nvSpPr>
          <p:cNvPr id="312328" name="Line 8"/>
          <p:cNvSpPr>
            <a:spLocks noChangeShapeType="1"/>
          </p:cNvSpPr>
          <p:nvPr/>
        </p:nvSpPr>
        <p:spPr bwMode="auto">
          <a:xfrm flipV="1">
            <a:off x="814918" y="4005263"/>
            <a:ext cx="4607983" cy="25193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 flipH="1" flipV="1">
            <a:off x="912284" y="3933826"/>
            <a:ext cx="4510616" cy="25193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auto">
          <a:xfrm flipV="1">
            <a:off x="7152218" y="3933825"/>
            <a:ext cx="4607983" cy="2590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 flipH="1" flipV="1">
            <a:off x="7249585" y="3933825"/>
            <a:ext cx="4607983" cy="2590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Terreininrichting</a:t>
            </a:r>
            <a:endParaRPr lang="nl-NL" dirty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267" y="1774999"/>
            <a:ext cx="8596668" cy="3880773"/>
          </a:xfrm>
          <a:noFill/>
          <a:ln/>
        </p:spPr>
        <p:txBody>
          <a:bodyPr/>
          <a:lstStyle/>
          <a:p>
            <a:pPr marL="533400" indent="-533400"/>
            <a:r>
              <a:rPr lang="nl-BE" sz="2000" dirty="0"/>
              <a:t>Identificatie van de hopen</a:t>
            </a:r>
            <a:endParaRPr lang="nl-BE" sz="2000" dirty="0">
              <a:sym typeface="Wingdings" pitchFamily="2" charset="2"/>
            </a:endParaRPr>
          </a:p>
          <a:p>
            <a:pPr marL="914400" lvl="1" indent="-457200">
              <a:buFont typeface="Wingdings" pitchFamily="2" charset="2"/>
              <a:buNone/>
            </a:pPr>
            <a:endParaRPr lang="nl-BE" dirty="0">
              <a:sym typeface="Wingdings" pitchFamily="2" charset="2"/>
            </a:endParaRPr>
          </a:p>
          <a:p>
            <a:pPr marL="533400" indent="-533400"/>
            <a:endParaRPr lang="nl-NL" dirty="0">
              <a:sym typeface="Wingdings" pitchFamily="2" charset="2"/>
            </a:endParaRPr>
          </a:p>
        </p:txBody>
      </p:sp>
      <p:pic>
        <p:nvPicPr>
          <p:cNvPr id="311302" name="Picture 6" descr="P1030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349500"/>
            <a:ext cx="5183717" cy="2916238"/>
          </a:xfrm>
          <a:prstGeom prst="rect">
            <a:avLst/>
          </a:prstGeom>
          <a:noFill/>
        </p:spPr>
      </p:pic>
      <p:pic>
        <p:nvPicPr>
          <p:cNvPr id="311303" name="Picture 7" descr="IMG_0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1"/>
            <a:ext cx="5774267" cy="3248025"/>
          </a:xfrm>
          <a:prstGeom prst="rect">
            <a:avLst/>
          </a:prstGeom>
          <a:noFill/>
        </p:spPr>
      </p:pic>
      <p:sp>
        <p:nvSpPr>
          <p:cNvPr id="311304" name="Oval 8"/>
          <p:cNvSpPr>
            <a:spLocks noChangeArrowheads="1"/>
          </p:cNvSpPr>
          <p:nvPr/>
        </p:nvSpPr>
        <p:spPr bwMode="auto">
          <a:xfrm>
            <a:off x="1968501" y="4508501"/>
            <a:ext cx="766233" cy="5048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311308" name="Oval 12"/>
          <p:cNvSpPr>
            <a:spLocks noChangeArrowheads="1"/>
          </p:cNvSpPr>
          <p:nvPr/>
        </p:nvSpPr>
        <p:spPr bwMode="auto">
          <a:xfrm>
            <a:off x="7056968" y="5516564"/>
            <a:ext cx="766233" cy="5048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311309" name="Oval 13"/>
          <p:cNvSpPr>
            <a:spLocks noChangeArrowheads="1"/>
          </p:cNvSpPr>
          <p:nvPr/>
        </p:nvSpPr>
        <p:spPr bwMode="auto">
          <a:xfrm>
            <a:off x="8208434" y="4868864"/>
            <a:ext cx="766233" cy="5048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Opslag en beheer</a:t>
            </a:r>
            <a:endParaRPr lang="nl-NL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sz="2000" dirty="0"/>
              <a:t>Separate opslag van partijen</a:t>
            </a:r>
          </a:p>
          <a:p>
            <a:pPr>
              <a:buFont typeface="Wingdings" pitchFamily="2" charset="2"/>
              <a:buNone/>
            </a:pPr>
            <a:endParaRPr lang="nl-BE" sz="2000" dirty="0"/>
          </a:p>
          <a:p>
            <a:r>
              <a:rPr lang="nl-BE" sz="2000" dirty="0" smtClean="0"/>
              <a:t>Opmaak </a:t>
            </a:r>
            <a:r>
              <a:rPr lang="nl-BE" sz="2000" dirty="0"/>
              <a:t>technisch verslag indien vereist</a:t>
            </a:r>
          </a:p>
          <a:p>
            <a:r>
              <a:rPr lang="nl-BE" sz="2000" dirty="0"/>
              <a:t>Samenvoegen partijen met zelfde kwaliteit</a:t>
            </a:r>
          </a:p>
          <a:p>
            <a:pPr>
              <a:buFont typeface="Wingdings" pitchFamily="2" charset="2"/>
              <a:buNone/>
            </a:pPr>
            <a:endParaRPr lang="nl-BE" dirty="0"/>
          </a:p>
          <a:p>
            <a:pPr>
              <a:buFont typeface="Wingdings" pitchFamily="2" charset="2"/>
              <a:buNone/>
            </a:pPr>
            <a:endParaRPr lang="nl-BE" dirty="0"/>
          </a:p>
          <a:p>
            <a:pPr>
              <a:buFont typeface="Wingdings" pitchFamily="2" charset="2"/>
              <a:buNone/>
            </a:pPr>
            <a:endParaRPr lang="nl-BE" dirty="0"/>
          </a:p>
        </p:txBody>
      </p:sp>
      <p:pic>
        <p:nvPicPr>
          <p:cNvPr id="308228" name="Picture 4" descr="Hildefoto's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834" y="4129604"/>
            <a:ext cx="4417484" cy="2486025"/>
          </a:xfrm>
          <a:prstGeom prst="rect">
            <a:avLst/>
          </a:prstGeom>
          <a:noFill/>
        </p:spPr>
      </p:pic>
      <p:pic>
        <p:nvPicPr>
          <p:cNvPr id="308229" name="Picture 5" descr="P1030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119" y="1071352"/>
            <a:ext cx="3695700" cy="207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Opslag en beheer</a:t>
            </a:r>
            <a:endParaRPr lang="nl-NL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000" dirty="0"/>
              <a:t>Mogelijkheid tot afzeven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BE" sz="2000" dirty="0"/>
          </a:p>
          <a:p>
            <a:pPr>
              <a:lnSpc>
                <a:spcPct val="90000"/>
              </a:lnSpc>
            </a:pPr>
            <a:endParaRPr lang="nl-BE" sz="2000" dirty="0"/>
          </a:p>
          <a:p>
            <a:pPr>
              <a:lnSpc>
                <a:spcPct val="90000"/>
              </a:lnSpc>
            </a:pPr>
            <a:endParaRPr lang="nl-BE" sz="2000" dirty="0"/>
          </a:p>
          <a:p>
            <a:pPr>
              <a:lnSpc>
                <a:spcPct val="90000"/>
              </a:lnSpc>
            </a:pPr>
            <a:endParaRPr lang="nl-BE" sz="2000" dirty="0"/>
          </a:p>
          <a:p>
            <a:pPr>
              <a:lnSpc>
                <a:spcPct val="90000"/>
              </a:lnSpc>
            </a:pPr>
            <a:endParaRPr lang="nl-BE" sz="2000" dirty="0"/>
          </a:p>
          <a:p>
            <a:pPr>
              <a:lnSpc>
                <a:spcPct val="90000"/>
              </a:lnSpc>
            </a:pPr>
            <a:endParaRPr lang="nl-BE" sz="2000" dirty="0"/>
          </a:p>
          <a:p>
            <a:pPr>
              <a:lnSpc>
                <a:spcPct val="90000"/>
              </a:lnSpc>
            </a:pPr>
            <a:endParaRPr lang="nl-BE" sz="2000" dirty="0"/>
          </a:p>
          <a:p>
            <a:pPr>
              <a:lnSpc>
                <a:spcPct val="90000"/>
              </a:lnSpc>
            </a:pPr>
            <a:r>
              <a:rPr lang="nl-BE" sz="2000" dirty="0"/>
              <a:t>Afvoer met grondverzettoelating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BE" dirty="0"/>
          </a:p>
        </p:txBody>
      </p:sp>
      <p:pic>
        <p:nvPicPr>
          <p:cNvPr id="314373" name="Picture 5" descr="P1030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173" y="2319574"/>
            <a:ext cx="4882769" cy="2747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Registraties</a:t>
            </a:r>
            <a:endParaRPr lang="nl-NL"/>
          </a:p>
        </p:txBody>
      </p:sp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2" cstate="print"/>
          <a:srcRect t="14645" b="4724"/>
          <a:stretch>
            <a:fillRect/>
          </a:stretch>
        </p:blipFill>
        <p:spPr bwMode="auto">
          <a:xfrm>
            <a:off x="431801" y="1628776"/>
            <a:ext cx="111379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Praktisch?</a:t>
            </a:r>
            <a:endParaRPr lang="nl-NL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sz="2000" dirty="0"/>
              <a:t>Toelichting richtlijn</a:t>
            </a:r>
          </a:p>
          <a:p>
            <a:r>
              <a:rPr lang="nl-BE" sz="2000" dirty="0"/>
              <a:t>Opmaak werkplan op maat</a:t>
            </a:r>
          </a:p>
          <a:p>
            <a:r>
              <a:rPr lang="nl-BE" sz="2000" dirty="0"/>
              <a:t>Inventarisatie situatie</a:t>
            </a:r>
          </a:p>
          <a:p>
            <a:r>
              <a:rPr lang="nl-BE" sz="2000" dirty="0"/>
              <a:t>Opmaak actieplan op maat</a:t>
            </a:r>
          </a:p>
          <a:p>
            <a:r>
              <a:rPr lang="nl-BE" sz="2000" dirty="0"/>
              <a:t>Ondersteuning door Grondwijzer vzw</a:t>
            </a:r>
          </a:p>
          <a:p>
            <a:r>
              <a:rPr lang="nl-BE" sz="2000" dirty="0"/>
              <a:t>Periodieke opvolging &amp; certificatie</a:t>
            </a:r>
            <a:endParaRPr lang="nl-BE" sz="2000" dirty="0">
              <a:sym typeface="Wingdings" pitchFamily="2" charset="2"/>
            </a:endParaRPr>
          </a:p>
          <a:p>
            <a:endParaRPr lang="nl-NL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BE" sz="2000" dirty="0" smtClean="0"/>
              <a:t>Zeer nuttig voor het tijdelijk bufferen van grondoverschotten</a:t>
            </a:r>
          </a:p>
          <a:p>
            <a:pPr eaLnBrk="1" hangingPunct="1">
              <a:lnSpc>
                <a:spcPct val="90000"/>
              </a:lnSpc>
              <a:buNone/>
            </a:pPr>
            <a:endParaRPr lang="nl-BE" sz="2000" dirty="0" smtClean="0"/>
          </a:p>
          <a:p>
            <a:pPr eaLnBrk="1" hangingPunct="1">
              <a:lnSpc>
                <a:spcPct val="90000"/>
              </a:lnSpc>
            </a:pPr>
            <a:r>
              <a:rPr lang="nl-BE" sz="2000" dirty="0" smtClean="0"/>
              <a:t>Hou rekening met toekomstige afzetmogelijkheden</a:t>
            </a:r>
          </a:p>
          <a:p>
            <a:pPr eaLnBrk="1" hangingPunct="1">
              <a:lnSpc>
                <a:spcPct val="90000"/>
              </a:lnSpc>
              <a:buNone/>
            </a:pPr>
            <a:endParaRPr lang="nl-BE" sz="2000" dirty="0" smtClean="0"/>
          </a:p>
          <a:p>
            <a:pPr eaLnBrk="1" hangingPunct="1">
              <a:lnSpc>
                <a:spcPct val="90000"/>
              </a:lnSpc>
            </a:pPr>
            <a:r>
              <a:rPr lang="nl-BE" sz="2000" dirty="0" smtClean="0"/>
              <a:t>Kan kostenbesparend werken, maar vraagt wel investering</a:t>
            </a:r>
          </a:p>
          <a:p>
            <a:pPr eaLnBrk="1" hangingPunct="1">
              <a:lnSpc>
                <a:spcPct val="90000"/>
              </a:lnSpc>
            </a:pPr>
            <a:endParaRPr lang="nl-BE" sz="2000" dirty="0" smtClean="0"/>
          </a:p>
          <a:p>
            <a:pPr eaLnBrk="1" hangingPunct="1">
              <a:lnSpc>
                <a:spcPct val="90000"/>
              </a:lnSpc>
            </a:pPr>
            <a:r>
              <a:rPr lang="nl-BE" sz="2000" dirty="0" smtClean="0"/>
              <a:t>Mag niet worden beschouwd als ‘stortplaats’ voor alle restjes.</a:t>
            </a:r>
          </a:p>
          <a:p>
            <a:pPr eaLnBrk="1" hangingPunct="1">
              <a:lnSpc>
                <a:spcPct val="90000"/>
              </a:lnSpc>
            </a:pPr>
            <a:endParaRPr lang="nl-BE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nl-BE" sz="2000" dirty="0" smtClean="0"/>
              <a:t>DUS...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DB15-4231-46B1-8794-DC1603789F69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Eigen TOP of niet?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150" y="3025684"/>
            <a:ext cx="590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chemeClr val="accent1"/>
                </a:solidFill>
              </a:rPr>
              <a:t>Vragen?</a:t>
            </a:r>
            <a:endParaRPr lang="nl-BE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CONTACTGEGEVENS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286933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2400" dirty="0" smtClean="0"/>
              <a:t>Polderdijkweg 16, 2030 Antwerpen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2400" dirty="0" smtClean="0"/>
              <a:t>Tel 03 545 87 58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2400" dirty="0" smtClean="0"/>
              <a:t>Fax 03 545 87 39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2400" dirty="0" smtClean="0">
                <a:hlinkClick r:id="rId2"/>
              </a:rPr>
              <a:t>grondwijzer@grondwijzer.be</a:t>
            </a:r>
            <a:endParaRPr lang="nl-BE" sz="2400" dirty="0" smtClean="0"/>
          </a:p>
          <a:p>
            <a:pPr marL="0" lvl="0" indent="0">
              <a:spcBef>
                <a:spcPct val="0"/>
              </a:spcBef>
              <a:buNone/>
              <a:defRPr/>
            </a:pPr>
            <a:endParaRPr lang="nl-BE" sz="2400" dirty="0" smtClean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2400" dirty="0" smtClean="0"/>
              <a:t>Contactpersoon: Thomas De Vriese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2400" dirty="0" smtClean="0"/>
              <a:t>(0473 23 67 04)</a:t>
            </a:r>
          </a:p>
          <a:p>
            <a:endParaRPr lang="nl-BE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nl-BE" sz="28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nl-BE" sz="28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nl-BE" sz="28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nl-BE" sz="28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nl-BE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Vermijd dit!</a:t>
            </a:r>
            <a:endParaRPr lang="nl-NL"/>
          </a:p>
        </p:txBody>
      </p:sp>
      <p:pic>
        <p:nvPicPr>
          <p:cNvPr id="293892" name="Picture 4" descr="P10207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867" y="1501776"/>
            <a:ext cx="9408584" cy="529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Vermijd dit!</a:t>
            </a:r>
            <a:endParaRPr lang="nl-NL"/>
          </a:p>
        </p:txBody>
      </p:sp>
      <p:pic>
        <p:nvPicPr>
          <p:cNvPr id="297988" name="Picture 4" descr="Hildefoto's 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367" y="1563688"/>
            <a:ext cx="9410700" cy="529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Vermijd dit!</a:t>
            </a:r>
            <a:endParaRPr lang="nl-NL"/>
          </a:p>
        </p:txBody>
      </p:sp>
      <p:pic>
        <p:nvPicPr>
          <p:cNvPr id="307204" name="Picture 4" descr="P1020800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453218" y="1663700"/>
            <a:ext cx="9122833" cy="513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Vermijd dit!</a:t>
            </a:r>
            <a:endParaRPr lang="nl-NL"/>
          </a:p>
        </p:txBody>
      </p:sp>
      <p:pic>
        <p:nvPicPr>
          <p:cNvPr id="299012" name="Picture 4" descr="lekkende brandstoft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8851" y="2434607"/>
            <a:ext cx="6992089" cy="3934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wel?</a:t>
            </a:r>
            <a:endParaRPr lang="nl-NL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 marL="533400" indent="-533400"/>
            <a:r>
              <a:rPr lang="nl-BE" sz="2000" dirty="0"/>
              <a:t>Kwaliteitsrichtlijn Grondwijzer vzw</a:t>
            </a:r>
          </a:p>
          <a:p>
            <a:pPr marL="914400" lvl="1" indent="-457200"/>
            <a:r>
              <a:rPr lang="nl-BE" sz="2000" dirty="0">
                <a:sym typeface="Wingdings" pitchFamily="2" charset="2"/>
              </a:rPr>
              <a:t>Toepassingsgebied</a:t>
            </a:r>
          </a:p>
          <a:p>
            <a:pPr marL="914400" lvl="1" indent="-457200"/>
            <a:r>
              <a:rPr lang="nl-BE" sz="2000" dirty="0">
                <a:sym typeface="Wingdings" pitchFamily="2" charset="2"/>
              </a:rPr>
              <a:t>Inrichting van het terrein</a:t>
            </a:r>
          </a:p>
          <a:p>
            <a:pPr marL="914400" lvl="1" indent="-457200"/>
            <a:r>
              <a:rPr lang="nl-BE" sz="2000" dirty="0">
                <a:sym typeface="Wingdings" pitchFamily="2" charset="2"/>
              </a:rPr>
              <a:t>Opslag en beheer</a:t>
            </a:r>
          </a:p>
          <a:p>
            <a:pPr marL="914400" lvl="1" indent="-457200"/>
            <a:r>
              <a:rPr lang="nl-BE" sz="2000" dirty="0">
                <a:sym typeface="Wingdings" pitchFamily="2" charset="2"/>
              </a:rPr>
              <a:t>Registraties</a:t>
            </a:r>
          </a:p>
          <a:p>
            <a:pPr marL="914400" lvl="1" indent="-457200">
              <a:buFont typeface="Wingdings" pitchFamily="2" charset="2"/>
              <a:buNone/>
            </a:pPr>
            <a:endParaRPr lang="nl-BE" sz="2000" dirty="0">
              <a:sym typeface="Wingdings" pitchFamily="2" charset="2"/>
            </a:endParaRPr>
          </a:p>
          <a:p>
            <a:pPr marL="914400" lvl="1" indent="-457200">
              <a:buFont typeface="Wingdings" pitchFamily="2" charset="2"/>
              <a:buNone/>
            </a:pPr>
            <a:endParaRPr lang="nl-BE" sz="2000" dirty="0">
              <a:sym typeface="Wingdings" pitchFamily="2" charset="2"/>
            </a:endParaRPr>
          </a:p>
          <a:p>
            <a:pPr marL="914400" lvl="1" indent="-457200">
              <a:buFont typeface="Wingdings" pitchFamily="2" charset="2"/>
              <a:buNone/>
            </a:pPr>
            <a:r>
              <a:rPr lang="nl-BE" sz="2000" dirty="0">
                <a:sym typeface="Wingdings" pitchFamily="2" charset="2"/>
              </a:rPr>
              <a:t> Doel:</a:t>
            </a:r>
          </a:p>
          <a:p>
            <a:pPr marL="914400" lvl="1" indent="-457200">
              <a:buNone/>
            </a:pPr>
            <a:r>
              <a:rPr lang="nl-BE" sz="2000" dirty="0" smtClean="0">
                <a:sym typeface="Wingdings" pitchFamily="2" charset="2"/>
              </a:rPr>
              <a:t>Traceerbaarheid</a:t>
            </a:r>
          </a:p>
          <a:p>
            <a:pPr marL="914400" lvl="1" indent="-457200">
              <a:buNone/>
            </a:pPr>
            <a:r>
              <a:rPr lang="nl-BE" sz="2000" dirty="0" smtClean="0">
                <a:sym typeface="Wingdings" pitchFamily="2" charset="2"/>
              </a:rPr>
              <a:t>Kwaliteitsgarantie </a:t>
            </a:r>
            <a:r>
              <a:rPr lang="nl-BE" sz="2000" dirty="0">
                <a:sym typeface="Wingdings" pitchFamily="2" charset="2"/>
              </a:rPr>
              <a:t>voor afnemer</a:t>
            </a:r>
          </a:p>
          <a:p>
            <a:pPr marL="533400" indent="-533400"/>
            <a:endParaRPr lang="nl-NL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Toepassingsgebied</a:t>
            </a:r>
            <a:endParaRPr lang="nl-NL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sz="2000" dirty="0"/>
              <a:t>Enkel voor grond van eigen werken</a:t>
            </a:r>
          </a:p>
          <a:p>
            <a:pPr>
              <a:buFont typeface="Wingdings" pitchFamily="2" charset="2"/>
              <a:buNone/>
            </a:pPr>
            <a:endParaRPr lang="nl-BE" dirty="0"/>
          </a:p>
          <a:p>
            <a:pPr>
              <a:buNone/>
            </a:pPr>
            <a:endParaRPr lang="nl-NL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Terreininrichting</a:t>
            </a:r>
            <a:endParaRPr lang="nl-NL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000" dirty="0"/>
              <a:t>Doelstellingen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BE" sz="20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nl-BE" sz="2000" dirty="0"/>
              <a:t>Ontoegankelijkheid onbevoegden</a:t>
            </a:r>
          </a:p>
          <a:p>
            <a:pPr>
              <a:lnSpc>
                <a:spcPct val="90000"/>
              </a:lnSpc>
              <a:buFontTx/>
              <a:buNone/>
            </a:pPr>
            <a:endParaRPr lang="nl-BE" sz="20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nl-BE" sz="2000" dirty="0"/>
              <a:t>Separate opslag van partijen waar nodig</a:t>
            </a:r>
          </a:p>
          <a:p>
            <a:pPr>
              <a:lnSpc>
                <a:spcPct val="90000"/>
              </a:lnSpc>
              <a:buFontTx/>
              <a:buNone/>
            </a:pPr>
            <a:endParaRPr lang="nl-BE" sz="20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nl-BE" sz="2000" dirty="0"/>
              <a:t>Vermijden van bodemverontreiniging</a:t>
            </a:r>
          </a:p>
          <a:p>
            <a:pPr>
              <a:lnSpc>
                <a:spcPct val="90000"/>
              </a:lnSpc>
              <a:buFontTx/>
              <a:buNone/>
            </a:pPr>
            <a:endParaRPr lang="nl-BE" sz="20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nl-BE" sz="2000" dirty="0"/>
              <a:t>Duidelijke identificatie partijen</a:t>
            </a:r>
            <a:endParaRPr lang="nl-NL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271</Words>
  <Application>Microsoft Office PowerPoint</Application>
  <PresentationFormat>Custom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Exploïtatie van een bedrijfsgebonden of gemeentelijke TOP</vt:lpstr>
      <vt:lpstr>Eigen TOP of niet?</vt:lpstr>
      <vt:lpstr>Vermijd dit!</vt:lpstr>
      <vt:lpstr>Vermijd dit!</vt:lpstr>
      <vt:lpstr>Vermijd dit!</vt:lpstr>
      <vt:lpstr>Vermijd dit!</vt:lpstr>
      <vt:lpstr>Hoe wel?</vt:lpstr>
      <vt:lpstr>Toepassingsgebied</vt:lpstr>
      <vt:lpstr>Terreininrichting</vt:lpstr>
      <vt:lpstr>Terreininrichting</vt:lpstr>
      <vt:lpstr>Terreininrichting</vt:lpstr>
      <vt:lpstr>Terreininrichting</vt:lpstr>
      <vt:lpstr>Terreininrichting</vt:lpstr>
      <vt:lpstr>Terreininrichting</vt:lpstr>
      <vt:lpstr>Terreininrichting</vt:lpstr>
      <vt:lpstr>Opslag en beheer</vt:lpstr>
      <vt:lpstr>Opslag en beheer</vt:lpstr>
      <vt:lpstr>Registraties</vt:lpstr>
      <vt:lpstr>Praktisch?</vt:lpstr>
      <vt:lpstr>Slide 20</vt:lpstr>
      <vt:lpstr>CONTACTGEGEVENS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thomas_de_vriese</cp:lastModifiedBy>
  <cp:revision>17</cp:revision>
  <dcterms:created xsi:type="dcterms:W3CDTF">2014-09-12T02:18:09Z</dcterms:created>
  <dcterms:modified xsi:type="dcterms:W3CDTF">2015-10-07T06:42:32Z</dcterms:modified>
</cp:coreProperties>
</file>