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3"/>
  </p:notesMasterIdLst>
  <p:handoutMasterIdLst>
    <p:handoutMasterId r:id="rId44"/>
  </p:handout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344" r:id="rId14"/>
    <p:sldId id="293" r:id="rId15"/>
    <p:sldId id="269" r:id="rId16"/>
    <p:sldId id="270" r:id="rId17"/>
    <p:sldId id="294" r:id="rId18"/>
    <p:sldId id="271" r:id="rId19"/>
    <p:sldId id="272" r:id="rId20"/>
    <p:sldId id="273" r:id="rId21"/>
    <p:sldId id="295" r:id="rId22"/>
    <p:sldId id="274" r:id="rId23"/>
    <p:sldId id="275" r:id="rId24"/>
    <p:sldId id="277" r:id="rId25"/>
    <p:sldId id="278" r:id="rId26"/>
    <p:sldId id="279" r:id="rId27"/>
    <p:sldId id="280" r:id="rId28"/>
    <p:sldId id="281" r:id="rId29"/>
    <p:sldId id="282" r:id="rId30"/>
    <p:sldId id="276" r:id="rId31"/>
    <p:sldId id="283" r:id="rId32"/>
    <p:sldId id="284" r:id="rId33"/>
    <p:sldId id="285" r:id="rId34"/>
    <p:sldId id="286" r:id="rId35"/>
    <p:sldId id="287" r:id="rId36"/>
    <p:sldId id="288" r:id="rId37"/>
    <p:sldId id="289" r:id="rId38"/>
    <p:sldId id="290" r:id="rId39"/>
    <p:sldId id="291" r:id="rId40"/>
    <p:sldId id="292" r:id="rId41"/>
    <p:sldId id="343"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96" autoAdjust="0"/>
    <p:restoredTop sz="89710" autoAdjust="0"/>
  </p:normalViewPr>
  <p:slideViewPr>
    <p:cSldViewPr snapToGrid="0">
      <p:cViewPr varScale="1">
        <p:scale>
          <a:sx n="80" d="100"/>
          <a:sy n="80" d="100"/>
        </p:scale>
        <p:origin x="-288"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607973-1FCB-4E0F-9AF5-1F5EAB2BB953}" type="datetimeFigureOut">
              <a:rPr lang="nl-BE" smtClean="0"/>
              <a:pPr/>
              <a:t>7/10/2015</a:t>
            </a:fld>
            <a:endParaRPr lang="nl-B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9D111C-50D7-4418-901A-CE5BD3298E1F}" type="slidenum">
              <a:rPr lang="nl-BE" smtClean="0"/>
              <a:pPr/>
              <a:t>‹#›</a:t>
            </a:fld>
            <a:endParaRPr lang="nl-B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3C5228-8936-4180-9B2F-21A928D691B9}" type="datetimeFigureOut">
              <a:rPr lang="nl-BE" smtClean="0"/>
              <a:pPr/>
              <a:t>7/10/2015</a:t>
            </a:fld>
            <a:endParaRPr lang="nl-B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F813BF-0D0E-4CAF-BE3F-1BB6926E1168}" type="slidenum">
              <a:rPr lang="nl-BE" smtClean="0"/>
              <a:pPr/>
              <a:t>‹#›</a:t>
            </a:fld>
            <a:endParaRPr lang="nl-B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96A40E-1591-428C-9786-909B68D0CF4E}" type="slidenum">
              <a:rPr lang="nl-NL"/>
              <a:pPr/>
              <a:t>2</a:t>
            </a:fld>
            <a:endParaRPr lang="nl-NL"/>
          </a:p>
        </p:txBody>
      </p:sp>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p:txBody>
          <a:bodyPr/>
          <a:lstStyle/>
          <a:p>
            <a:r>
              <a:rPr lang="nl-BE"/>
              <a:t>Wallonië zal hier niet behandeld worden</a:t>
            </a:r>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96A40E-1591-428C-9786-909B68D0CF4E}" type="slidenum">
              <a:rPr lang="nl-NL"/>
              <a:pPr/>
              <a:t>4</a:t>
            </a:fld>
            <a:endParaRPr lang="nl-NL"/>
          </a:p>
        </p:txBody>
      </p:sp>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p:txBody>
          <a:bodyPr/>
          <a:lstStyle/>
          <a:p>
            <a:endParaRPr lang="nl-NL"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BE" dirty="0" smtClean="0"/>
              <a:t>Let op opmerkingen zoals extra staalname bv</a:t>
            </a:r>
            <a:endParaRPr lang="nl-BE" dirty="0"/>
          </a:p>
        </p:txBody>
      </p:sp>
      <p:sp>
        <p:nvSpPr>
          <p:cNvPr id="4" name="Slide Number Placeholder 3"/>
          <p:cNvSpPr>
            <a:spLocks noGrp="1"/>
          </p:cNvSpPr>
          <p:nvPr>
            <p:ph type="sldNum" sz="quarter" idx="10"/>
          </p:nvPr>
        </p:nvSpPr>
        <p:spPr/>
        <p:txBody>
          <a:bodyPr/>
          <a:lstStyle/>
          <a:p>
            <a:fld id="{97A2A9A2-61AE-4F49-A5E5-42DA6C846EE9}" type="slidenum">
              <a:rPr lang="nl-BE" smtClean="0"/>
              <a:pPr/>
              <a:t>12</a:t>
            </a:fld>
            <a:endParaRPr lang="nl-B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dirty="0"/>
          </a:p>
        </p:txBody>
      </p:sp>
      <p:sp>
        <p:nvSpPr>
          <p:cNvPr id="4" name="Slide Number Placeholder 3"/>
          <p:cNvSpPr>
            <a:spLocks noGrp="1"/>
          </p:cNvSpPr>
          <p:nvPr>
            <p:ph type="sldNum" sz="quarter" idx="10"/>
          </p:nvPr>
        </p:nvSpPr>
        <p:spPr/>
        <p:txBody>
          <a:bodyPr/>
          <a:lstStyle/>
          <a:p>
            <a:fld id="{97A2A9A2-61AE-4F49-A5E5-42DA6C846EE9}" type="slidenum">
              <a:rPr lang="nl-BE" smtClean="0"/>
              <a:pPr/>
              <a:t>15</a:t>
            </a:fld>
            <a:endParaRPr lang="nl-B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dirty="0"/>
          </a:p>
        </p:txBody>
      </p:sp>
      <p:sp>
        <p:nvSpPr>
          <p:cNvPr id="4" name="Slide Number Placeholder 3"/>
          <p:cNvSpPr>
            <a:spLocks noGrp="1"/>
          </p:cNvSpPr>
          <p:nvPr>
            <p:ph type="sldNum" sz="quarter" idx="10"/>
          </p:nvPr>
        </p:nvSpPr>
        <p:spPr/>
        <p:txBody>
          <a:bodyPr/>
          <a:lstStyle/>
          <a:p>
            <a:fld id="{97A2A9A2-61AE-4F49-A5E5-42DA6C846EE9}" type="slidenum">
              <a:rPr lang="nl-BE" smtClean="0"/>
              <a:pPr/>
              <a:t>36</a:t>
            </a:fld>
            <a:endParaRPr lang="nl-B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pPr/>
              <a:t>10/7/2015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10/7/2015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10/7/2015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hyperlink" Target="mailto:grondwijzer@grondwijzer.be"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nl-BE" dirty="0" smtClean="0"/>
              <a:t>Grondverzet</a:t>
            </a:r>
            <a:endParaRPr lang="nl-BE" dirty="0"/>
          </a:p>
        </p:txBody>
      </p:sp>
      <p:sp>
        <p:nvSpPr>
          <p:cNvPr id="5" name="Subtitle 4"/>
          <p:cNvSpPr>
            <a:spLocks noGrp="1"/>
          </p:cNvSpPr>
          <p:nvPr>
            <p:ph type="subTitle" idx="1"/>
          </p:nvPr>
        </p:nvSpPr>
        <p:spPr/>
        <p:txBody>
          <a:bodyPr/>
          <a:lstStyle/>
          <a:p>
            <a:r>
              <a:rPr lang="nl-BE" dirty="0" smtClean="0">
                <a:solidFill>
                  <a:schemeClr val="tx1">
                    <a:lumMod val="75000"/>
                    <a:lumOff val="25000"/>
                  </a:schemeClr>
                </a:solidFill>
              </a:rPr>
              <a:t>Thomas De Vriese, Grondwijzer vzw</a:t>
            </a:r>
            <a:endParaRPr lang="nl-BE" dirty="0">
              <a:solidFill>
                <a:schemeClr val="tx1">
                  <a:lumMod val="75000"/>
                  <a:lumOff val="25000"/>
                </a:schemeClr>
              </a:solidFill>
            </a:endParaRPr>
          </a:p>
        </p:txBody>
      </p:sp>
    </p:spTree>
    <p:extLst>
      <p:ext uri="{BB962C8B-B14F-4D97-AF65-F5344CB8AC3E}">
        <p14:creationId xmlns="" xmlns:p14="http://schemas.microsoft.com/office/powerpoint/2010/main" val="521040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r>
              <a:rPr lang="nl-BE" dirty="0" smtClean="0"/>
              <a:t>Inhoud</a:t>
            </a:r>
            <a:endParaRPr lang="nl-NL" dirty="0"/>
          </a:p>
        </p:txBody>
      </p:sp>
      <p:sp>
        <p:nvSpPr>
          <p:cNvPr id="320515" name="Rectangle 3"/>
          <p:cNvSpPr>
            <a:spLocks noGrp="1" noChangeArrowheads="1"/>
          </p:cNvSpPr>
          <p:nvPr>
            <p:ph type="body" idx="1"/>
          </p:nvPr>
        </p:nvSpPr>
        <p:spPr>
          <a:xfrm>
            <a:off x="677334" y="2083471"/>
            <a:ext cx="8596668" cy="3880773"/>
          </a:xfrm>
        </p:spPr>
        <p:txBody>
          <a:bodyPr>
            <a:normAutofit/>
          </a:bodyPr>
          <a:lstStyle/>
          <a:p>
            <a:pPr>
              <a:buNone/>
            </a:pPr>
            <a:endParaRPr lang="nl-BE" sz="2400" dirty="0" smtClean="0"/>
          </a:p>
          <a:p>
            <a:r>
              <a:rPr lang="nl-BE" sz="2400" dirty="0" smtClean="0"/>
              <a:t>Rechten en plichten van de diverse actoren</a:t>
            </a:r>
          </a:p>
          <a:p>
            <a:pPr>
              <a:buNone/>
            </a:pPr>
            <a:endParaRPr lang="nl-BE" sz="2400" dirty="0" smtClean="0"/>
          </a:p>
          <a:p>
            <a:r>
              <a:rPr lang="nl-BE" sz="2400" dirty="0" smtClean="0"/>
              <a:t>Intepretatie van een bodemonderzoek: kwaliteit en hergebruiksmogelijkheden van uitgegraven bodem</a:t>
            </a:r>
          </a:p>
          <a:p>
            <a:pPr>
              <a:buNone/>
            </a:pPr>
            <a:endParaRPr lang="nl-BE" sz="2400" dirty="0" smtClean="0"/>
          </a:p>
          <a:p>
            <a:r>
              <a:rPr lang="nl-BE" sz="2400" dirty="0" smtClean="0"/>
              <a:t>Praktijkvoorbeeld  procedure grondverzet: hoe moet het (niet)?</a:t>
            </a:r>
          </a:p>
          <a:p>
            <a:pPr>
              <a:buNone/>
            </a:pPr>
            <a:endParaRPr lang="nl-BE" sz="2400" dirty="0" smtClean="0"/>
          </a:p>
          <a:p>
            <a:endParaRPr lang="nl-BE" sz="2400" dirty="0" smtClean="0"/>
          </a:p>
          <a:p>
            <a:pPr>
              <a:buNone/>
            </a:pPr>
            <a:endParaRPr lang="nl-BE" sz="2400" dirty="0" smtClean="0"/>
          </a:p>
          <a:p>
            <a:pPr>
              <a:buNone/>
            </a:pPr>
            <a:endParaRPr lang="nl-BE" sz="2400" dirty="0" smtClean="0"/>
          </a:p>
          <a:p>
            <a:pPr>
              <a:buNone/>
            </a:pPr>
            <a:endParaRPr lang="nl-BE" sz="2400" dirty="0" smtClean="0"/>
          </a:p>
          <a:p>
            <a:pPr>
              <a:buFont typeface="Wingdings" pitchFamily="2" charset="2"/>
              <a:buNone/>
            </a:pPr>
            <a:endParaRPr lang="nl-NL" sz="2400" dirty="0"/>
          </a:p>
          <a:p>
            <a:pPr lvl="1"/>
            <a:endParaRPr lang="nl-NL"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Krachtlijnen wetgeving</a:t>
            </a:r>
            <a:endParaRPr lang="nl-BE" dirty="0"/>
          </a:p>
        </p:txBody>
      </p:sp>
      <p:sp>
        <p:nvSpPr>
          <p:cNvPr id="3" name="Text Placeholder 2"/>
          <p:cNvSpPr>
            <a:spLocks noGrp="1"/>
          </p:cNvSpPr>
          <p:nvPr>
            <p:ph type="body" idx="1"/>
          </p:nvPr>
        </p:nvSpPr>
        <p:spPr/>
        <p:txBody>
          <a:bodyPr/>
          <a:lstStyle/>
          <a:p>
            <a:r>
              <a:rPr lang="nl-BE" dirty="0" smtClean="0">
                <a:solidFill>
                  <a:schemeClr val="tx1">
                    <a:lumMod val="75000"/>
                    <a:lumOff val="25000"/>
                  </a:schemeClr>
                </a:solidFill>
              </a:rPr>
              <a:t>Terminologie, wat, wanneer en wie doet wat?</a:t>
            </a:r>
            <a:endParaRPr lang="nl-BE"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r>
              <a:rPr lang="nl-BE" dirty="0"/>
              <a:t>Situering</a:t>
            </a:r>
            <a:endParaRPr lang="nl-NL" dirty="0"/>
          </a:p>
        </p:txBody>
      </p:sp>
      <p:sp>
        <p:nvSpPr>
          <p:cNvPr id="320515" name="Rectangle 3"/>
          <p:cNvSpPr>
            <a:spLocks noGrp="1" noChangeArrowheads="1"/>
          </p:cNvSpPr>
          <p:nvPr>
            <p:ph type="body" idx="1"/>
          </p:nvPr>
        </p:nvSpPr>
        <p:spPr/>
        <p:txBody>
          <a:bodyPr/>
          <a:lstStyle/>
          <a:p>
            <a:r>
              <a:rPr lang="nl-BE" sz="2000" dirty="0"/>
              <a:t>Vlaanderen:</a:t>
            </a:r>
          </a:p>
          <a:p>
            <a:pPr lvl="1"/>
            <a:r>
              <a:rPr lang="nl-BE" sz="2000" dirty="0"/>
              <a:t>Gedetailleerde wetgeving </a:t>
            </a:r>
          </a:p>
          <a:p>
            <a:pPr lvl="1">
              <a:buFont typeface="Wingdings" pitchFamily="2" charset="2"/>
              <a:buNone/>
            </a:pPr>
            <a:endParaRPr lang="nl-BE" sz="2000" dirty="0"/>
          </a:p>
          <a:p>
            <a:r>
              <a:rPr lang="nl-BE" sz="2000" dirty="0"/>
              <a:t>Brussel:</a:t>
            </a:r>
          </a:p>
          <a:p>
            <a:pPr lvl="1"/>
            <a:r>
              <a:rPr lang="nl-BE" sz="2000" dirty="0"/>
              <a:t>Ordonantie bodem + BIM-richtlijnen voor grondverzet</a:t>
            </a:r>
          </a:p>
          <a:p>
            <a:pPr lvl="1">
              <a:buFont typeface="Wingdings" pitchFamily="2" charset="2"/>
              <a:buNone/>
            </a:pPr>
            <a:endParaRPr lang="nl-BE" sz="2000" dirty="0"/>
          </a:p>
          <a:p>
            <a:r>
              <a:rPr lang="nl-BE" sz="2000" dirty="0"/>
              <a:t>Wallonië:</a:t>
            </a:r>
          </a:p>
          <a:p>
            <a:pPr lvl="1"/>
            <a:r>
              <a:rPr lang="nl-BE" sz="2000" dirty="0" smtClean="0"/>
              <a:t>voorontwerp  van besluit </a:t>
            </a:r>
            <a:endParaRPr lang="nl-BE" sz="2000" dirty="0"/>
          </a:p>
          <a:p>
            <a:pPr>
              <a:buFont typeface="Wingdings" pitchFamily="2" charset="2"/>
              <a:buNone/>
            </a:pPr>
            <a:endParaRPr lang="nl-NL" sz="2400" dirty="0"/>
          </a:p>
          <a:p>
            <a:pPr lvl="1"/>
            <a:endParaRPr lang="nl-NL"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nl-BE" dirty="0" smtClean="0"/>
              <a:t>Vlaanderen: VLAREBO</a:t>
            </a:r>
            <a:endParaRPr lang="nl-BE" dirty="0"/>
          </a:p>
        </p:txBody>
      </p:sp>
      <p:sp>
        <p:nvSpPr>
          <p:cNvPr id="5" name="Content Placeholder 4"/>
          <p:cNvSpPr>
            <a:spLocks noGrp="1"/>
          </p:cNvSpPr>
          <p:nvPr>
            <p:ph idx="1"/>
          </p:nvPr>
        </p:nvSpPr>
        <p:spPr>
          <a:xfrm>
            <a:off x="203609" y="2149572"/>
            <a:ext cx="8596668" cy="3880773"/>
          </a:xfrm>
        </p:spPr>
        <p:txBody>
          <a:bodyPr>
            <a:normAutofit/>
          </a:bodyPr>
          <a:lstStyle/>
          <a:p>
            <a:pPr lvl="1">
              <a:buNone/>
            </a:pPr>
            <a:r>
              <a:rPr lang="nl-BE" sz="2000" dirty="0" smtClean="0"/>
              <a:t>Bodem! </a:t>
            </a:r>
          </a:p>
          <a:p>
            <a:pPr lvl="1">
              <a:buNone/>
            </a:pPr>
            <a:endParaRPr lang="nl-BE" sz="2000" dirty="0" smtClean="0"/>
          </a:p>
          <a:p>
            <a:pPr lvl="1">
              <a:buNone/>
            </a:pPr>
            <a:r>
              <a:rPr lang="nl-BE" sz="2000" dirty="0" smtClean="0"/>
              <a:t>Niet voor puin, slib, groevezand,...</a:t>
            </a:r>
          </a:p>
          <a:p>
            <a:pPr lvl="1">
              <a:buNone/>
            </a:pPr>
            <a:endParaRPr lang="nl-BE" sz="2000" dirty="0" smtClean="0"/>
          </a:p>
          <a:p>
            <a:pPr lvl="1">
              <a:buNone/>
            </a:pPr>
            <a:r>
              <a:rPr lang="nl-BE" sz="2000" dirty="0" smtClean="0"/>
              <a:t>Vanaf 250 m³ onverdachte grond </a:t>
            </a:r>
            <a:r>
              <a:rPr lang="nl-BE" sz="2000" u="sng" dirty="0" smtClean="0"/>
              <a:t>totale uitgraving!</a:t>
            </a:r>
          </a:p>
          <a:p>
            <a:pPr lvl="1">
              <a:buNone/>
            </a:pPr>
            <a:endParaRPr lang="nl-BE" sz="2000" dirty="0" smtClean="0"/>
          </a:p>
          <a:p>
            <a:pPr lvl="1">
              <a:buNone/>
            </a:pPr>
            <a:r>
              <a:rPr lang="nl-BE" sz="2000" dirty="0" smtClean="0"/>
              <a:t>Verdachte grond</a:t>
            </a:r>
          </a:p>
        </p:txBody>
      </p:sp>
      <p:pic>
        <p:nvPicPr>
          <p:cNvPr id="7" name="Picture 6" descr="5993a28d-e353-4bb4-bfe8-a37180c9c086.jpg"/>
          <p:cNvPicPr>
            <a:picLocks noChangeAspect="1"/>
          </p:cNvPicPr>
          <p:nvPr/>
        </p:nvPicPr>
        <p:blipFill>
          <a:blip r:embed="rId2"/>
          <a:stretch>
            <a:fillRect/>
          </a:stretch>
        </p:blipFill>
        <p:spPr>
          <a:xfrm>
            <a:off x="7699413" y="2204903"/>
            <a:ext cx="1905000" cy="28448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5" name="Rectangle 3"/>
          <p:cNvSpPr>
            <a:spLocks noGrp="1" noChangeArrowheads="1"/>
          </p:cNvSpPr>
          <p:nvPr>
            <p:ph type="body" idx="1"/>
          </p:nvPr>
        </p:nvSpPr>
        <p:spPr>
          <a:xfrm>
            <a:off x="412929" y="871616"/>
            <a:ext cx="8596668" cy="3880773"/>
          </a:xfrm>
        </p:spPr>
        <p:txBody>
          <a:bodyPr/>
          <a:lstStyle/>
          <a:p>
            <a:pPr marL="0" indent="0">
              <a:buFont typeface="Wingdings" pitchFamily="2" charset="2"/>
              <a:buNone/>
            </a:pPr>
            <a:endParaRPr lang="nl-BE" dirty="0"/>
          </a:p>
          <a:p>
            <a:pPr marL="358775"/>
            <a:r>
              <a:rPr lang="nl-BE" sz="2000" dirty="0" smtClean="0"/>
              <a:t>r</a:t>
            </a:r>
            <a:r>
              <a:rPr lang="nl-NL" sz="2000" dirty="0">
                <a:cs typeface="Courier New" pitchFamily="49" charset="0"/>
              </a:rPr>
              <a:t>isicogrond (Vlarebo-activiteiten)</a:t>
            </a:r>
          </a:p>
          <a:p>
            <a:pPr marL="758825" lvl="1">
              <a:buFont typeface="Wingdings" pitchFamily="2" charset="2"/>
              <a:buNone/>
            </a:pPr>
            <a:endParaRPr lang="nl-NL" sz="2000" dirty="0">
              <a:cs typeface="Courier New" pitchFamily="49" charset="0"/>
            </a:endParaRPr>
          </a:p>
          <a:p>
            <a:pPr marL="358775"/>
            <a:r>
              <a:rPr lang="nl-BE" sz="2000" dirty="0" smtClean="0">
                <a:cs typeface="Courier New" pitchFamily="49" charset="0"/>
              </a:rPr>
              <a:t>verontreinigde gronden in GIR</a:t>
            </a:r>
          </a:p>
          <a:p>
            <a:pPr marL="758825" lvl="1">
              <a:buNone/>
            </a:pPr>
            <a:endParaRPr lang="nl-BE" sz="2000" dirty="0">
              <a:cs typeface="Courier New" pitchFamily="49" charset="0"/>
              <a:sym typeface="Wingdings" pitchFamily="2" charset="2"/>
            </a:endParaRPr>
          </a:p>
          <a:p>
            <a:pPr marL="358775"/>
            <a:r>
              <a:rPr lang="nl-BE" sz="2000" dirty="0"/>
              <a:t>we</a:t>
            </a:r>
            <a:r>
              <a:rPr lang="nl-NL" sz="2000" dirty="0">
                <a:cs typeface="Courier New" pitchFamily="49" charset="0"/>
              </a:rPr>
              <a:t>genis, oude wegbedding en wegberm</a:t>
            </a:r>
          </a:p>
          <a:p>
            <a:pPr marL="0" indent="0">
              <a:buFont typeface="Wingdings" pitchFamily="2" charset="2"/>
              <a:buNone/>
            </a:pPr>
            <a:endParaRPr lang="nl-NL" dirty="0">
              <a:cs typeface="Courier New" pitchFamily="49" charset="0"/>
            </a:endParaRPr>
          </a:p>
          <a:p>
            <a:pPr marL="0" indent="0"/>
            <a:endParaRPr lang="nl-NL" dirty="0"/>
          </a:p>
        </p:txBody>
      </p:sp>
      <p:pic>
        <p:nvPicPr>
          <p:cNvPr id="7" name="Picture 6" descr="2ypb21i.jpg"/>
          <p:cNvPicPr>
            <a:picLocks noChangeAspect="1"/>
          </p:cNvPicPr>
          <p:nvPr/>
        </p:nvPicPr>
        <p:blipFill>
          <a:blip r:embed="rId2"/>
          <a:stretch>
            <a:fillRect/>
          </a:stretch>
        </p:blipFill>
        <p:spPr>
          <a:xfrm>
            <a:off x="1425750" y="3938833"/>
            <a:ext cx="3906413" cy="2502545"/>
          </a:xfrm>
          <a:prstGeom prst="rect">
            <a:avLst/>
          </a:prstGeom>
        </p:spPr>
      </p:pic>
      <p:pic>
        <p:nvPicPr>
          <p:cNvPr id="9" name="Picture 8" descr="013013_oplaadpalen-tankstations-zerauto.jpg"/>
          <p:cNvPicPr>
            <a:picLocks noChangeAspect="1"/>
          </p:cNvPicPr>
          <p:nvPr/>
        </p:nvPicPr>
        <p:blipFill>
          <a:blip r:embed="rId3"/>
          <a:stretch>
            <a:fillRect/>
          </a:stretch>
        </p:blipFill>
        <p:spPr>
          <a:xfrm>
            <a:off x="6251214" y="297455"/>
            <a:ext cx="3749142" cy="2497866"/>
          </a:xfrm>
          <a:prstGeom prst="rect">
            <a:avLst/>
          </a:prstGeom>
        </p:spPr>
      </p:pic>
      <p:pic>
        <p:nvPicPr>
          <p:cNvPr id="10" name="Picture 9" descr="Foto_P2.png"/>
          <p:cNvPicPr>
            <a:picLocks noChangeAspect="1"/>
          </p:cNvPicPr>
          <p:nvPr/>
        </p:nvPicPr>
        <p:blipFill>
          <a:blip r:embed="rId4"/>
          <a:stretch>
            <a:fillRect/>
          </a:stretch>
        </p:blipFill>
        <p:spPr>
          <a:xfrm>
            <a:off x="7594509" y="3506333"/>
            <a:ext cx="2927518" cy="2927518"/>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body" idx="1"/>
          </p:nvPr>
        </p:nvSpPr>
        <p:spPr>
          <a:xfrm>
            <a:off x="609600" y="692697"/>
            <a:ext cx="10972800" cy="5433467"/>
          </a:xfrm>
        </p:spPr>
        <p:txBody>
          <a:bodyPr/>
          <a:lstStyle/>
          <a:p>
            <a:endParaRPr lang="nl-BE" sz="2400" u="sng" dirty="0" smtClean="0"/>
          </a:p>
          <a:p>
            <a:pPr>
              <a:buNone/>
            </a:pPr>
            <a:r>
              <a:rPr lang="nl-BE" sz="2000" u="sng" dirty="0" smtClean="0"/>
              <a:t>NIET </a:t>
            </a:r>
            <a:r>
              <a:rPr lang="nl-BE" sz="2000" u="sng" dirty="0"/>
              <a:t>BIJ:</a:t>
            </a:r>
          </a:p>
          <a:p>
            <a:pPr lvl="1"/>
            <a:r>
              <a:rPr lang="en-GB" sz="2000" dirty="0" err="1"/>
              <a:t>Afkomstig</a:t>
            </a:r>
            <a:r>
              <a:rPr lang="en-GB" sz="2000" dirty="0"/>
              <a:t> </a:t>
            </a:r>
            <a:r>
              <a:rPr lang="en-GB" sz="2000" dirty="0" err="1"/>
              <a:t>uit</a:t>
            </a:r>
            <a:r>
              <a:rPr lang="en-GB" sz="2000" dirty="0"/>
              <a:t> </a:t>
            </a:r>
            <a:r>
              <a:rPr lang="en-GB" sz="2000" dirty="0" err="1"/>
              <a:t>sanering</a:t>
            </a:r>
            <a:r>
              <a:rPr lang="en-GB" sz="2000" dirty="0"/>
              <a:t> + </a:t>
            </a:r>
            <a:r>
              <a:rPr lang="en-GB" sz="2000" dirty="0" err="1"/>
              <a:t>gebruik</a:t>
            </a:r>
            <a:r>
              <a:rPr lang="en-GB" sz="2000" dirty="0"/>
              <a:t> </a:t>
            </a:r>
            <a:r>
              <a:rPr lang="en-GB" sz="2000" dirty="0" err="1"/>
              <a:t>volgens</a:t>
            </a:r>
            <a:r>
              <a:rPr lang="en-GB" sz="2000" dirty="0"/>
              <a:t> BSP</a:t>
            </a:r>
          </a:p>
          <a:p>
            <a:pPr lvl="1"/>
            <a:r>
              <a:rPr lang="en-GB" sz="2000" dirty="0" err="1"/>
              <a:t>Gebruik</a:t>
            </a:r>
            <a:r>
              <a:rPr lang="en-GB" sz="2000" dirty="0"/>
              <a:t> </a:t>
            </a:r>
            <a:r>
              <a:rPr lang="en-GB" sz="2000" dirty="0" err="1"/>
              <a:t>ter</a:t>
            </a:r>
            <a:r>
              <a:rPr lang="en-GB" sz="2000" dirty="0"/>
              <a:t> </a:t>
            </a:r>
            <a:r>
              <a:rPr lang="en-GB" sz="2000" dirty="0" err="1" smtClean="0"/>
              <a:t>plaatse</a:t>
            </a:r>
            <a:r>
              <a:rPr lang="en-GB" sz="2000" dirty="0" smtClean="0"/>
              <a:t> </a:t>
            </a:r>
            <a:endParaRPr lang="en-GB" sz="2000" dirty="0"/>
          </a:p>
          <a:p>
            <a:pPr lvl="1"/>
            <a:endParaRPr lang="en-GB" sz="2000" dirty="0"/>
          </a:p>
          <a:p>
            <a:pPr>
              <a:buFont typeface="Wingdings" pitchFamily="2" charset="2"/>
              <a:buNone/>
            </a:pPr>
            <a:endParaRPr lang="en-GB" sz="2000" dirty="0"/>
          </a:p>
        </p:txBody>
      </p:sp>
      <p:pic>
        <p:nvPicPr>
          <p:cNvPr id="5" name="Picture 4" descr="index_html_q=files%252Fimagecache%252Flarge-size%252Ffiles%252FDSCN3451.jpg"/>
          <p:cNvPicPr>
            <a:picLocks noChangeAspect="1"/>
          </p:cNvPicPr>
          <p:nvPr/>
        </p:nvPicPr>
        <p:blipFill>
          <a:blip r:embed="rId2"/>
          <a:stretch>
            <a:fillRect/>
          </a:stretch>
        </p:blipFill>
        <p:spPr>
          <a:xfrm>
            <a:off x="510448" y="3437262"/>
            <a:ext cx="4325958" cy="3244468"/>
          </a:xfrm>
          <a:prstGeom prst="rect">
            <a:avLst/>
          </a:prstGeom>
        </p:spPr>
      </p:pic>
      <p:pic>
        <p:nvPicPr>
          <p:cNvPr id="6" name="Picture 5" descr="bodemsanering_breed2.jpg"/>
          <p:cNvPicPr>
            <a:picLocks noChangeAspect="1"/>
          </p:cNvPicPr>
          <p:nvPr/>
        </p:nvPicPr>
        <p:blipFill>
          <a:blip r:embed="rId3"/>
          <a:stretch>
            <a:fillRect/>
          </a:stretch>
        </p:blipFill>
        <p:spPr>
          <a:xfrm>
            <a:off x="6470727" y="2108610"/>
            <a:ext cx="4667327" cy="256804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nl-BE" dirty="0" smtClean="0"/>
              <a:t>Technisch verslag</a:t>
            </a:r>
            <a:endParaRPr lang="nl-BE" dirty="0"/>
          </a:p>
        </p:txBody>
      </p:sp>
      <p:sp>
        <p:nvSpPr>
          <p:cNvPr id="5" name="Content Placeholder 4"/>
          <p:cNvSpPr>
            <a:spLocks noGrp="1"/>
          </p:cNvSpPr>
          <p:nvPr>
            <p:ph idx="1"/>
          </p:nvPr>
        </p:nvSpPr>
        <p:spPr/>
        <p:txBody>
          <a:bodyPr>
            <a:normAutofit fontScale="92500"/>
          </a:bodyPr>
          <a:lstStyle/>
          <a:p>
            <a:pPr>
              <a:buNone/>
            </a:pPr>
            <a:endParaRPr lang="nl-BE" dirty="0" smtClean="0"/>
          </a:p>
          <a:p>
            <a:r>
              <a:rPr lang="nl-BE" sz="2000" dirty="0" smtClean="0"/>
              <a:t>Bodemonderzoek, op te stellen door deskundige</a:t>
            </a:r>
          </a:p>
          <a:p>
            <a:pPr>
              <a:buNone/>
            </a:pPr>
            <a:endParaRPr lang="nl-BE" sz="2000" dirty="0" smtClean="0"/>
          </a:p>
          <a:p>
            <a:r>
              <a:rPr lang="nl-BE" sz="2000" dirty="0" smtClean="0"/>
              <a:t>Bouwheer is verantwoordelijk voor de opmaak</a:t>
            </a:r>
          </a:p>
          <a:p>
            <a:endParaRPr lang="nl-BE" sz="2000" dirty="0" smtClean="0"/>
          </a:p>
          <a:p>
            <a:r>
              <a:rPr lang="nl-BE" sz="2000" dirty="0" smtClean="0"/>
              <a:t>Bepaalt milieu(!) kwaliteit en hergebruiksmogelijkheden van de bodem. </a:t>
            </a:r>
          </a:p>
          <a:p>
            <a:pPr>
              <a:buNone/>
            </a:pPr>
            <a:endParaRPr lang="nl-BE" sz="2000" dirty="0" smtClean="0"/>
          </a:p>
          <a:p>
            <a:r>
              <a:rPr lang="nl-BE" sz="2000" dirty="0" smtClean="0"/>
              <a:t>Op te stellen vóórdat de uitgegraven bodem wordt gebruikt (afvoer of hergebruik) en best vóór aanbesteding zodat correcte prijzen kunnen gegeven worden.</a:t>
            </a:r>
          </a:p>
          <a:p>
            <a:endParaRPr lang="nl-BE" dirty="0" smtClean="0"/>
          </a:p>
          <a:p>
            <a:pPr lvl="1"/>
            <a:endParaRPr lang="nl-BE" dirty="0" smtClean="0"/>
          </a:p>
          <a:p>
            <a:pPr lvl="2"/>
            <a:endParaRPr lang="nl-BE" dirty="0"/>
          </a:p>
        </p:txBody>
      </p:sp>
      <p:sp>
        <p:nvSpPr>
          <p:cNvPr id="6" name="Rectangle 5"/>
          <p:cNvSpPr/>
          <p:nvPr/>
        </p:nvSpPr>
        <p:spPr>
          <a:xfrm>
            <a:off x="761963" y="1643050"/>
            <a:ext cx="2190765" cy="2857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Technisch verslag</a:t>
            </a:r>
            <a:endParaRPr lang="nl-BE" sz="1600" dirty="0">
              <a:solidFill>
                <a:schemeClr val="tx1"/>
              </a:solidFill>
            </a:endParaRPr>
          </a:p>
        </p:txBody>
      </p:sp>
      <p:cxnSp>
        <p:nvCxnSpPr>
          <p:cNvPr id="9" name="Straight Arrow Connector 8"/>
          <p:cNvCxnSpPr/>
          <p:nvPr/>
        </p:nvCxnSpPr>
        <p:spPr>
          <a:xfrm>
            <a:off x="2952728"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238480" y="1643050"/>
            <a:ext cx="2381267"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Conformverklaring</a:t>
            </a:r>
            <a:endParaRPr lang="nl-BE" sz="1600" dirty="0">
              <a:solidFill>
                <a:schemeClr val="tx1"/>
              </a:solidFill>
            </a:endParaRPr>
          </a:p>
        </p:txBody>
      </p:sp>
      <p:sp>
        <p:nvSpPr>
          <p:cNvPr id="13" name="Rectangle 12"/>
          <p:cNvSpPr/>
          <p:nvPr/>
        </p:nvSpPr>
        <p:spPr>
          <a:xfrm>
            <a:off x="5905498"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Grondverzettoelating</a:t>
            </a:r>
            <a:endParaRPr lang="nl-BE" sz="1600" dirty="0">
              <a:solidFill>
                <a:schemeClr val="tx1"/>
              </a:solidFill>
            </a:endParaRPr>
          </a:p>
        </p:txBody>
      </p:sp>
      <p:cxnSp>
        <p:nvCxnSpPr>
          <p:cNvPr id="14" name="Straight Arrow Connector 13"/>
          <p:cNvCxnSpPr/>
          <p:nvPr/>
        </p:nvCxnSpPr>
        <p:spPr>
          <a:xfrm>
            <a:off x="561974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8858269"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Bodembeheerrapport</a:t>
            </a:r>
            <a:endParaRPr lang="nl-BE" sz="1600" dirty="0">
              <a:solidFill>
                <a:schemeClr val="tx1"/>
              </a:solidFill>
            </a:endParaRPr>
          </a:p>
        </p:txBody>
      </p:sp>
      <p:cxnSp>
        <p:nvCxnSpPr>
          <p:cNvPr id="16" name="Straight Arrow Connector 15"/>
          <p:cNvCxnSpPr/>
          <p:nvPr/>
        </p:nvCxnSpPr>
        <p:spPr>
          <a:xfrm>
            <a:off x="857251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nl-BE" dirty="0" smtClean="0"/>
              <a:t>Technisch verslag</a:t>
            </a:r>
            <a:endParaRPr lang="nl-BE" dirty="0"/>
          </a:p>
        </p:txBody>
      </p:sp>
      <p:sp>
        <p:nvSpPr>
          <p:cNvPr id="5" name="Content Placeholder 4"/>
          <p:cNvSpPr>
            <a:spLocks noGrp="1"/>
          </p:cNvSpPr>
          <p:nvPr>
            <p:ph idx="1"/>
          </p:nvPr>
        </p:nvSpPr>
        <p:spPr/>
        <p:txBody>
          <a:bodyPr>
            <a:normAutofit/>
          </a:bodyPr>
          <a:lstStyle/>
          <a:p>
            <a:pPr>
              <a:buNone/>
            </a:pPr>
            <a:endParaRPr lang="nl-BE" dirty="0" smtClean="0"/>
          </a:p>
          <a:p>
            <a:r>
              <a:rPr lang="nl-BE" sz="3600" dirty="0" smtClean="0"/>
              <a:t>art 174 VLAREBO</a:t>
            </a:r>
          </a:p>
          <a:p>
            <a:pPr>
              <a:buFont typeface="Wingdings" pitchFamily="2" charset="2"/>
              <a:buNone/>
            </a:pPr>
            <a:endParaRPr lang="nl-BE" sz="3600" dirty="0" smtClean="0"/>
          </a:p>
          <a:p>
            <a:pPr algn="ctr">
              <a:buFont typeface="Wingdings" pitchFamily="2" charset="2"/>
              <a:buNone/>
            </a:pPr>
            <a:r>
              <a:rPr lang="nl-BE" sz="2000" i="1" dirty="0" smtClean="0"/>
              <a:t>De initiatiefnemer grondwerken neemt in de aanbestedingsdocumenten, de prijsvraag of de contractuele documenten clausules op die waarborgen dat de regelen met betrekking tot het gebruik van uitgegraven bodem, vermeldt in dit hoofdstuk, toegepast worden</a:t>
            </a:r>
          </a:p>
          <a:p>
            <a:endParaRPr lang="nl-BE" dirty="0" smtClean="0"/>
          </a:p>
          <a:p>
            <a:pPr lvl="1"/>
            <a:endParaRPr lang="nl-BE" dirty="0" smtClean="0"/>
          </a:p>
          <a:p>
            <a:pPr lvl="2"/>
            <a:endParaRPr lang="nl-BE" dirty="0"/>
          </a:p>
        </p:txBody>
      </p:sp>
      <p:sp>
        <p:nvSpPr>
          <p:cNvPr id="6" name="Rectangle 5"/>
          <p:cNvSpPr/>
          <p:nvPr/>
        </p:nvSpPr>
        <p:spPr>
          <a:xfrm>
            <a:off x="761963" y="1643050"/>
            <a:ext cx="2190765" cy="2857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Technisch verslag</a:t>
            </a:r>
            <a:endParaRPr lang="nl-BE" sz="1600" dirty="0">
              <a:solidFill>
                <a:schemeClr val="tx1"/>
              </a:solidFill>
            </a:endParaRPr>
          </a:p>
        </p:txBody>
      </p:sp>
      <p:cxnSp>
        <p:nvCxnSpPr>
          <p:cNvPr id="9" name="Straight Arrow Connector 8"/>
          <p:cNvCxnSpPr/>
          <p:nvPr/>
        </p:nvCxnSpPr>
        <p:spPr>
          <a:xfrm>
            <a:off x="2952728"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238480" y="1643050"/>
            <a:ext cx="2381267"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Conformverklaring</a:t>
            </a:r>
            <a:endParaRPr lang="nl-BE" sz="1600" dirty="0">
              <a:solidFill>
                <a:schemeClr val="tx1"/>
              </a:solidFill>
            </a:endParaRPr>
          </a:p>
        </p:txBody>
      </p:sp>
      <p:sp>
        <p:nvSpPr>
          <p:cNvPr id="13" name="Rectangle 12"/>
          <p:cNvSpPr/>
          <p:nvPr/>
        </p:nvSpPr>
        <p:spPr>
          <a:xfrm>
            <a:off x="5905498"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Grondverzettoelating</a:t>
            </a:r>
            <a:endParaRPr lang="nl-BE" sz="1600" dirty="0">
              <a:solidFill>
                <a:schemeClr val="tx1"/>
              </a:solidFill>
            </a:endParaRPr>
          </a:p>
        </p:txBody>
      </p:sp>
      <p:cxnSp>
        <p:nvCxnSpPr>
          <p:cNvPr id="14" name="Straight Arrow Connector 13"/>
          <p:cNvCxnSpPr/>
          <p:nvPr/>
        </p:nvCxnSpPr>
        <p:spPr>
          <a:xfrm>
            <a:off x="561974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8858269"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Bodembeheerrapport</a:t>
            </a:r>
            <a:endParaRPr lang="nl-BE" sz="1600" dirty="0">
              <a:solidFill>
                <a:schemeClr val="tx1"/>
              </a:solidFill>
            </a:endParaRPr>
          </a:p>
        </p:txBody>
      </p:sp>
      <p:cxnSp>
        <p:nvCxnSpPr>
          <p:cNvPr id="16" name="Straight Arrow Connector 15"/>
          <p:cNvCxnSpPr/>
          <p:nvPr/>
        </p:nvCxnSpPr>
        <p:spPr>
          <a:xfrm>
            <a:off x="857251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nl-BE" dirty="0" smtClean="0"/>
              <a:t>Technisch verslag</a:t>
            </a:r>
            <a:endParaRPr lang="nl-BE" dirty="0"/>
          </a:p>
        </p:txBody>
      </p:sp>
      <p:sp>
        <p:nvSpPr>
          <p:cNvPr id="5" name="Content Placeholder 4"/>
          <p:cNvSpPr>
            <a:spLocks noGrp="1"/>
          </p:cNvSpPr>
          <p:nvPr>
            <p:ph idx="1"/>
          </p:nvPr>
        </p:nvSpPr>
        <p:spPr/>
        <p:txBody>
          <a:bodyPr>
            <a:normAutofit/>
          </a:bodyPr>
          <a:lstStyle/>
          <a:p>
            <a:pPr>
              <a:buNone/>
            </a:pPr>
            <a:endParaRPr lang="nl-BE" dirty="0" smtClean="0"/>
          </a:p>
          <a:p>
            <a:r>
              <a:rPr lang="nl-BE" sz="3600" dirty="0" smtClean="0"/>
              <a:t>art 175 VLAREBO</a:t>
            </a:r>
          </a:p>
          <a:p>
            <a:pPr>
              <a:buFont typeface="Wingdings" pitchFamily="2" charset="2"/>
              <a:buNone/>
            </a:pPr>
            <a:endParaRPr lang="nl-BE" sz="2000" dirty="0" smtClean="0"/>
          </a:p>
          <a:p>
            <a:pPr algn="ctr">
              <a:buFont typeface="Wingdings" pitchFamily="2" charset="2"/>
              <a:buNone/>
            </a:pPr>
            <a:r>
              <a:rPr lang="nl-BE" sz="2000" i="1" dirty="0" smtClean="0"/>
              <a:t>De verplichting om het technisch verslag op te maken berust bij de initiatiefnemer grondwerken</a:t>
            </a:r>
          </a:p>
          <a:p>
            <a:endParaRPr lang="nl-BE" dirty="0" smtClean="0"/>
          </a:p>
          <a:p>
            <a:pPr lvl="1"/>
            <a:endParaRPr lang="nl-BE" dirty="0" smtClean="0"/>
          </a:p>
          <a:p>
            <a:pPr lvl="2"/>
            <a:endParaRPr lang="nl-BE" dirty="0"/>
          </a:p>
        </p:txBody>
      </p:sp>
      <p:sp>
        <p:nvSpPr>
          <p:cNvPr id="6" name="Rectangle 5"/>
          <p:cNvSpPr/>
          <p:nvPr/>
        </p:nvSpPr>
        <p:spPr>
          <a:xfrm>
            <a:off x="761963" y="1643050"/>
            <a:ext cx="2190765" cy="2857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Technisch</a:t>
            </a:r>
            <a:r>
              <a:rPr lang="nl-BE" sz="1600" dirty="0" smtClean="0"/>
              <a:t> </a:t>
            </a:r>
            <a:r>
              <a:rPr lang="nl-BE" sz="1600" dirty="0" smtClean="0">
                <a:solidFill>
                  <a:schemeClr val="tx1"/>
                </a:solidFill>
              </a:rPr>
              <a:t>verslag</a:t>
            </a:r>
            <a:endParaRPr lang="nl-BE" sz="1600" dirty="0">
              <a:solidFill>
                <a:schemeClr val="tx1"/>
              </a:solidFill>
            </a:endParaRPr>
          </a:p>
        </p:txBody>
      </p:sp>
      <p:cxnSp>
        <p:nvCxnSpPr>
          <p:cNvPr id="9" name="Straight Arrow Connector 8"/>
          <p:cNvCxnSpPr/>
          <p:nvPr/>
        </p:nvCxnSpPr>
        <p:spPr>
          <a:xfrm>
            <a:off x="2952728"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238480" y="1643050"/>
            <a:ext cx="2381267"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Conformverklaring</a:t>
            </a:r>
            <a:endParaRPr lang="nl-BE" sz="1600" dirty="0">
              <a:solidFill>
                <a:schemeClr val="tx1"/>
              </a:solidFill>
            </a:endParaRPr>
          </a:p>
        </p:txBody>
      </p:sp>
      <p:sp>
        <p:nvSpPr>
          <p:cNvPr id="13" name="Rectangle 12"/>
          <p:cNvSpPr/>
          <p:nvPr/>
        </p:nvSpPr>
        <p:spPr>
          <a:xfrm>
            <a:off x="5905498"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Grondverzettoelating</a:t>
            </a:r>
            <a:endParaRPr lang="nl-BE" sz="1600" dirty="0">
              <a:solidFill>
                <a:schemeClr val="tx1"/>
              </a:solidFill>
            </a:endParaRPr>
          </a:p>
        </p:txBody>
      </p:sp>
      <p:cxnSp>
        <p:nvCxnSpPr>
          <p:cNvPr id="14" name="Straight Arrow Connector 13"/>
          <p:cNvCxnSpPr/>
          <p:nvPr/>
        </p:nvCxnSpPr>
        <p:spPr>
          <a:xfrm>
            <a:off x="561974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8858269"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Bodembeheerrapport</a:t>
            </a:r>
            <a:endParaRPr lang="nl-BE" sz="1600" dirty="0">
              <a:solidFill>
                <a:schemeClr val="tx1"/>
              </a:solidFill>
            </a:endParaRPr>
          </a:p>
        </p:txBody>
      </p:sp>
      <p:cxnSp>
        <p:nvCxnSpPr>
          <p:cNvPr id="16" name="Straight Arrow Connector 15"/>
          <p:cNvCxnSpPr/>
          <p:nvPr/>
        </p:nvCxnSpPr>
        <p:spPr>
          <a:xfrm>
            <a:off x="857251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nl-BE" dirty="0" smtClean="0"/>
              <a:t>Technisch verslag</a:t>
            </a:r>
            <a:endParaRPr lang="nl-BE" dirty="0"/>
          </a:p>
        </p:txBody>
      </p:sp>
      <p:sp>
        <p:nvSpPr>
          <p:cNvPr id="6" name="Rectangle 5"/>
          <p:cNvSpPr/>
          <p:nvPr/>
        </p:nvSpPr>
        <p:spPr>
          <a:xfrm>
            <a:off x="761963" y="1643050"/>
            <a:ext cx="2190765" cy="2857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Technisch verslag</a:t>
            </a:r>
            <a:endParaRPr lang="nl-BE" sz="1600" dirty="0">
              <a:solidFill>
                <a:schemeClr val="tx1"/>
              </a:solidFill>
            </a:endParaRPr>
          </a:p>
        </p:txBody>
      </p:sp>
      <p:cxnSp>
        <p:nvCxnSpPr>
          <p:cNvPr id="9" name="Straight Arrow Connector 8"/>
          <p:cNvCxnSpPr/>
          <p:nvPr/>
        </p:nvCxnSpPr>
        <p:spPr>
          <a:xfrm>
            <a:off x="2952728"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238480" y="1643050"/>
            <a:ext cx="2381267"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Conformverklaring</a:t>
            </a:r>
            <a:endParaRPr lang="nl-BE" sz="1600" dirty="0">
              <a:solidFill>
                <a:schemeClr val="tx1"/>
              </a:solidFill>
            </a:endParaRPr>
          </a:p>
        </p:txBody>
      </p:sp>
      <p:sp>
        <p:nvSpPr>
          <p:cNvPr id="13" name="Rectangle 12"/>
          <p:cNvSpPr/>
          <p:nvPr/>
        </p:nvSpPr>
        <p:spPr>
          <a:xfrm>
            <a:off x="5905498"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Grondverzettoelating</a:t>
            </a:r>
            <a:endParaRPr lang="nl-BE" sz="1600" dirty="0">
              <a:solidFill>
                <a:schemeClr val="tx1"/>
              </a:solidFill>
            </a:endParaRPr>
          </a:p>
        </p:txBody>
      </p:sp>
      <p:cxnSp>
        <p:nvCxnSpPr>
          <p:cNvPr id="14" name="Straight Arrow Connector 13"/>
          <p:cNvCxnSpPr/>
          <p:nvPr/>
        </p:nvCxnSpPr>
        <p:spPr>
          <a:xfrm>
            <a:off x="561974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8858269"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Bodembeheerrapport</a:t>
            </a:r>
            <a:endParaRPr lang="nl-BE" sz="1600" dirty="0">
              <a:solidFill>
                <a:schemeClr val="tx1"/>
              </a:solidFill>
            </a:endParaRPr>
          </a:p>
        </p:txBody>
      </p:sp>
      <p:cxnSp>
        <p:nvCxnSpPr>
          <p:cNvPr id="16" name="Straight Arrow Connector 15"/>
          <p:cNvCxnSpPr/>
          <p:nvPr/>
        </p:nvCxnSpPr>
        <p:spPr>
          <a:xfrm>
            <a:off x="857251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8" name="Rectangle 3"/>
          <p:cNvSpPr txBox="1">
            <a:spLocks noChangeArrowheads="1"/>
          </p:cNvSpPr>
          <p:nvPr/>
        </p:nvSpPr>
        <p:spPr>
          <a:xfrm>
            <a:off x="609600" y="2132857"/>
            <a:ext cx="10972800" cy="3998069"/>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80000"/>
              </a:lnSpc>
              <a:spcBef>
                <a:spcPct val="20000"/>
              </a:spcBef>
              <a:spcAft>
                <a:spcPts val="0"/>
              </a:spcAft>
              <a:buClrTx/>
              <a:buSzTx/>
              <a:tabLst/>
              <a:defRPr/>
            </a:pPr>
            <a:r>
              <a:rPr kumimoji="0" lang="nl-NL" sz="20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Ver</a:t>
            </a:r>
            <a:r>
              <a:rPr kumimoji="0" lang="nl-BE" sz="20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plichting kan worden doorgegeven</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nl-BE" sz="2000" b="0" i="0" u="none" strike="noStrike" kern="1200" cap="none" spc="0" normalizeH="0" baseline="0" noProof="0" dirty="0" smtClean="0">
              <a:ln>
                <a:noFill/>
              </a:ln>
              <a:solidFill>
                <a:schemeClr val="bg2"/>
              </a:solidFill>
              <a:effectLst/>
              <a:uLnTx/>
              <a:uFillTx/>
              <a:latin typeface="+mn-lt"/>
              <a:ea typeface="+mn-ea"/>
              <a:cs typeface="+mn-cs"/>
            </a:endParaRPr>
          </a:p>
          <a:p>
            <a:pPr marL="742950" marR="0" lvl="1" indent="-285750" algn="l" defTabSz="914400" rtl="0" eaLnBrk="1" fontAlgn="auto" latinLnBrk="0" hangingPunct="1">
              <a:lnSpc>
                <a:spcPct val="80000"/>
              </a:lnSpc>
              <a:spcBef>
                <a:spcPct val="20000"/>
              </a:spcBef>
              <a:spcAft>
                <a:spcPts val="0"/>
              </a:spcAft>
              <a:buClrTx/>
              <a:buSzTx/>
              <a:buFont typeface="Wingdings" pitchFamily="2" charset="2"/>
              <a:buNone/>
              <a:tabLst/>
              <a:defRPr/>
            </a:pPr>
            <a:endParaRPr kumimoji="0" lang="en-GB" sz="2400" b="0" i="0" u="none" strike="noStrike" kern="1200" cap="none" spc="0" normalizeH="0" baseline="0" noProof="0" dirty="0" smtClean="0">
              <a:ln>
                <a:noFill/>
              </a:ln>
              <a:solidFill>
                <a:schemeClr val="tx2"/>
              </a:solidFill>
              <a:effectLst/>
              <a:uLnTx/>
              <a:uFillTx/>
              <a:latin typeface="+mn-lt"/>
              <a:ea typeface="+mn-ea"/>
              <a:cs typeface="+mn-cs"/>
            </a:endParaRPr>
          </a:p>
          <a:p>
            <a:pPr marL="742950" marR="0" lvl="1" indent="-285750" algn="l" defTabSz="914400" rtl="0" eaLnBrk="1" fontAlgn="auto" latinLnBrk="0" hangingPunct="1">
              <a:lnSpc>
                <a:spcPct val="80000"/>
              </a:lnSpc>
              <a:spcBef>
                <a:spcPct val="20000"/>
              </a:spcBef>
              <a:spcAft>
                <a:spcPts val="0"/>
              </a:spcAft>
              <a:buClrTx/>
              <a:buSzTx/>
              <a:buFont typeface="Wingdings" pitchFamily="2" charset="2"/>
              <a:buNone/>
              <a:tabLst/>
              <a:defRPr/>
            </a:pPr>
            <a:endParaRPr kumimoji="0" lang="en-GB" sz="2400" b="0" i="0" u="none" strike="noStrike" kern="1200" cap="none" spc="0" normalizeH="0" baseline="0" noProof="0" dirty="0" smtClean="0">
              <a:ln>
                <a:noFill/>
              </a:ln>
              <a:solidFill>
                <a:schemeClr val="tx2"/>
              </a:solidFill>
              <a:effectLst/>
              <a:uLnTx/>
              <a:uFillTx/>
              <a:latin typeface="+mn-lt"/>
              <a:ea typeface="+mn-ea"/>
              <a:cs typeface="+mn-cs"/>
            </a:endParaRPr>
          </a:p>
          <a:p>
            <a:pPr marL="742950" marR="0" lvl="1" indent="-285750" algn="l" defTabSz="914400" rtl="0" eaLnBrk="1" fontAlgn="auto" latinLnBrk="0" hangingPunct="1">
              <a:lnSpc>
                <a:spcPct val="80000"/>
              </a:lnSpc>
              <a:spcBef>
                <a:spcPct val="20000"/>
              </a:spcBef>
              <a:spcAft>
                <a:spcPts val="0"/>
              </a:spcAft>
              <a:buClrTx/>
              <a:buSzTx/>
              <a:buFont typeface="Wingdings" pitchFamily="2" charset="2"/>
              <a:buNone/>
              <a:tabLst/>
              <a:defRPr/>
            </a:pPr>
            <a:endParaRPr kumimoji="0" lang="en-GB" sz="2400" b="0" i="0" u="none" strike="noStrike" kern="1200" cap="none" spc="0" normalizeH="0" baseline="0" noProof="0" dirty="0" smtClean="0">
              <a:ln>
                <a:noFill/>
              </a:ln>
              <a:solidFill>
                <a:schemeClr val="tx2"/>
              </a:solidFill>
              <a:effectLst/>
              <a:uLnTx/>
              <a:uFillTx/>
              <a:latin typeface="+mn-lt"/>
              <a:ea typeface="+mn-ea"/>
              <a:cs typeface="+mn-cs"/>
            </a:endParaRPr>
          </a:p>
          <a:p>
            <a:pPr marL="742950" marR="0" lvl="1" indent="-285750" algn="l" defTabSz="914400" rtl="0" eaLnBrk="1" fontAlgn="auto" latinLnBrk="0" hangingPunct="1">
              <a:lnSpc>
                <a:spcPct val="80000"/>
              </a:lnSpc>
              <a:spcBef>
                <a:spcPct val="20000"/>
              </a:spcBef>
              <a:spcAft>
                <a:spcPts val="0"/>
              </a:spcAft>
              <a:buClrTx/>
              <a:buSzTx/>
              <a:buFont typeface="Wingdings" pitchFamily="2" charset="2"/>
              <a:buNone/>
              <a:tabLst/>
              <a:defRPr/>
            </a:pPr>
            <a:endParaRPr kumimoji="0" lang="en-GB" sz="2400" b="0" i="0" u="none" strike="noStrike" kern="1200" cap="none" spc="0" normalizeH="0" baseline="0" noProof="0" dirty="0" smtClean="0">
              <a:ln>
                <a:noFill/>
              </a:ln>
              <a:solidFill>
                <a:schemeClr val="tx2"/>
              </a:solidFill>
              <a:effectLst/>
              <a:uLnTx/>
              <a:uFillTx/>
              <a:latin typeface="+mn-lt"/>
              <a:ea typeface="+mn-ea"/>
              <a:cs typeface="+mn-cs"/>
            </a:endParaRP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nl-BE" sz="2000" b="0"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nl-BE" sz="2400" b="0" i="0" u="none" strike="noStrike" kern="1200" cap="none" spc="0" normalizeH="0" baseline="0" noProof="0" dirty="0" smtClean="0">
              <a:ln>
                <a:noFill/>
              </a:ln>
              <a:solidFill>
                <a:srgbClr val="FF0000"/>
              </a:solidFill>
              <a:effectLst/>
              <a:uLnTx/>
              <a:uFillTx/>
              <a:latin typeface="+mn-lt"/>
              <a:ea typeface="+mn-ea"/>
              <a:cs typeface="+mn-cs"/>
            </a:endParaRP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endParaRPr kumimoji="0" lang="nl-BE" sz="2000" b="0" i="0" u="none" strike="noStrike" kern="1200" cap="none" spc="0" normalizeH="0" baseline="0" noProof="0" dirty="0" smtClean="0">
              <a:ln>
                <a:noFill/>
              </a:ln>
              <a:solidFill>
                <a:schemeClr val="bg2"/>
              </a:solidFill>
              <a:effectLst/>
              <a:uLnTx/>
              <a:uFillTx/>
              <a:latin typeface="+mn-lt"/>
              <a:ea typeface="+mn-ea"/>
              <a:cs typeface="+mn-cs"/>
            </a:endParaRPr>
          </a:p>
        </p:txBody>
      </p:sp>
      <p:pic>
        <p:nvPicPr>
          <p:cNvPr id="1026" name="Picture 2" descr="N:\Grondwijzer\Diensten\Foto's\Audit Marchem 25042013\20130425_095854.jpg"/>
          <p:cNvPicPr>
            <a:picLocks noChangeAspect="1" noChangeArrowheads="1"/>
          </p:cNvPicPr>
          <p:nvPr/>
        </p:nvPicPr>
        <p:blipFill>
          <a:blip r:embed="rId2"/>
          <a:srcRect/>
          <a:stretch>
            <a:fillRect/>
          </a:stretch>
        </p:blipFill>
        <p:spPr bwMode="auto">
          <a:xfrm>
            <a:off x="437003" y="2938750"/>
            <a:ext cx="3859575" cy="2894681"/>
          </a:xfrm>
          <a:prstGeom prst="rect">
            <a:avLst/>
          </a:prstGeom>
          <a:noFill/>
        </p:spPr>
      </p:pic>
      <p:pic>
        <p:nvPicPr>
          <p:cNvPr id="17" name="Picture 16" descr="art-1_39454718-500x375-saneringswerken.jpg"/>
          <p:cNvPicPr>
            <a:picLocks noChangeAspect="1"/>
          </p:cNvPicPr>
          <p:nvPr/>
        </p:nvPicPr>
        <p:blipFill>
          <a:blip r:embed="rId3"/>
          <a:stretch>
            <a:fillRect/>
          </a:stretch>
        </p:blipFill>
        <p:spPr>
          <a:xfrm>
            <a:off x="4583657" y="4440899"/>
            <a:ext cx="2958895" cy="2180238"/>
          </a:xfrm>
          <a:prstGeom prst="rect">
            <a:avLst/>
          </a:prstGeom>
        </p:spPr>
      </p:pic>
      <p:pic>
        <p:nvPicPr>
          <p:cNvPr id="22" name="Picture 21" descr="pic-betoncentrale1.jpg"/>
          <p:cNvPicPr>
            <a:picLocks noChangeAspect="1"/>
          </p:cNvPicPr>
          <p:nvPr/>
        </p:nvPicPr>
        <p:blipFill>
          <a:blip r:embed="rId4"/>
          <a:stretch>
            <a:fillRect/>
          </a:stretch>
        </p:blipFill>
        <p:spPr>
          <a:xfrm>
            <a:off x="7921357" y="2980464"/>
            <a:ext cx="3381949" cy="2218501"/>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dirty="0" smtClean="0"/>
              <a:t>Conformverklaring</a:t>
            </a:r>
            <a:endParaRPr lang="nl-BE" dirty="0"/>
          </a:p>
        </p:txBody>
      </p:sp>
      <p:sp>
        <p:nvSpPr>
          <p:cNvPr id="3" name="Content Placeholder 2"/>
          <p:cNvSpPr>
            <a:spLocks noGrp="1"/>
          </p:cNvSpPr>
          <p:nvPr>
            <p:ph idx="1"/>
          </p:nvPr>
        </p:nvSpPr>
        <p:spPr/>
        <p:txBody>
          <a:bodyPr>
            <a:normAutofit/>
          </a:bodyPr>
          <a:lstStyle/>
          <a:p>
            <a:endParaRPr lang="nl-BE" dirty="0" smtClean="0"/>
          </a:p>
          <a:p>
            <a:r>
              <a:rPr lang="nl-BE" sz="2000" dirty="0" smtClean="0"/>
              <a:t>Nazicht door een erkende bodembeheerorganisatie.</a:t>
            </a:r>
          </a:p>
          <a:p>
            <a:endParaRPr lang="nl-BE" sz="2000" dirty="0" smtClean="0"/>
          </a:p>
          <a:p>
            <a:r>
              <a:rPr lang="nl-BE" sz="2000" dirty="0" smtClean="0"/>
              <a:t>Een conform verklaring vermeldt de belangrijkste gegevens, conclusies, beperkingen en voorwaarden m.b.t. het gebruik van de uit te graven bodem.</a:t>
            </a:r>
          </a:p>
          <a:p>
            <a:endParaRPr lang="nl-BE" sz="2000" dirty="0" smtClean="0"/>
          </a:p>
          <a:p>
            <a:r>
              <a:rPr lang="nl-BE" sz="2000" dirty="0" smtClean="0"/>
              <a:t>Let op de opmerkingen</a:t>
            </a:r>
          </a:p>
          <a:p>
            <a:endParaRPr lang="nl-BE" dirty="0" smtClean="0"/>
          </a:p>
          <a:p>
            <a:pPr lvl="1"/>
            <a:endParaRPr lang="nl-BE" dirty="0"/>
          </a:p>
        </p:txBody>
      </p:sp>
      <p:pic>
        <p:nvPicPr>
          <p:cNvPr id="1026" name="Picture 2" descr="C:\Program Files\Microsoft Office\MEDIA\CAGCAT10\j0292020.wmf"/>
          <p:cNvPicPr>
            <a:picLocks noChangeAspect="1" noChangeArrowheads="1"/>
          </p:cNvPicPr>
          <p:nvPr/>
        </p:nvPicPr>
        <p:blipFill>
          <a:blip r:embed="rId3" cstate="print"/>
          <a:srcRect/>
          <a:stretch>
            <a:fillRect/>
          </a:stretch>
        </p:blipFill>
        <p:spPr bwMode="auto">
          <a:xfrm>
            <a:off x="9429774" y="5084762"/>
            <a:ext cx="2491316" cy="1773238"/>
          </a:xfrm>
          <a:prstGeom prst="rect">
            <a:avLst/>
          </a:prstGeom>
          <a:noFill/>
        </p:spPr>
      </p:pic>
      <p:sp>
        <p:nvSpPr>
          <p:cNvPr id="12" name="Rectangle 11"/>
          <p:cNvSpPr/>
          <p:nvPr/>
        </p:nvSpPr>
        <p:spPr>
          <a:xfrm>
            <a:off x="761963" y="1643050"/>
            <a:ext cx="2190765"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Technisch verslag</a:t>
            </a:r>
            <a:endParaRPr lang="nl-BE" sz="1600" dirty="0">
              <a:solidFill>
                <a:schemeClr val="tx1"/>
              </a:solidFill>
            </a:endParaRPr>
          </a:p>
        </p:txBody>
      </p:sp>
      <p:cxnSp>
        <p:nvCxnSpPr>
          <p:cNvPr id="13" name="Straight Arrow Connector 12"/>
          <p:cNvCxnSpPr/>
          <p:nvPr/>
        </p:nvCxnSpPr>
        <p:spPr>
          <a:xfrm>
            <a:off x="2952728"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3238480" y="1643050"/>
            <a:ext cx="2381267" cy="2857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Conformverklaring</a:t>
            </a:r>
            <a:endParaRPr lang="nl-BE" sz="1600" dirty="0">
              <a:solidFill>
                <a:schemeClr val="tx1"/>
              </a:solidFill>
            </a:endParaRPr>
          </a:p>
        </p:txBody>
      </p:sp>
      <p:sp>
        <p:nvSpPr>
          <p:cNvPr id="15" name="Rectangle 14"/>
          <p:cNvSpPr/>
          <p:nvPr/>
        </p:nvSpPr>
        <p:spPr>
          <a:xfrm>
            <a:off x="5905498"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Grondverzettoelating</a:t>
            </a:r>
            <a:endParaRPr lang="nl-BE" sz="1600" dirty="0">
              <a:solidFill>
                <a:schemeClr val="tx1"/>
              </a:solidFill>
            </a:endParaRPr>
          </a:p>
        </p:txBody>
      </p:sp>
      <p:cxnSp>
        <p:nvCxnSpPr>
          <p:cNvPr id="16" name="Straight Arrow Connector 15"/>
          <p:cNvCxnSpPr/>
          <p:nvPr/>
        </p:nvCxnSpPr>
        <p:spPr>
          <a:xfrm>
            <a:off x="561974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8858269"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Bodembeheerrapport</a:t>
            </a:r>
            <a:endParaRPr lang="nl-BE" sz="1600" dirty="0">
              <a:solidFill>
                <a:schemeClr val="tx1"/>
              </a:solidFill>
            </a:endParaRPr>
          </a:p>
        </p:txBody>
      </p:sp>
      <p:cxnSp>
        <p:nvCxnSpPr>
          <p:cNvPr id="18" name="Straight Arrow Connector 17"/>
          <p:cNvCxnSpPr/>
          <p:nvPr/>
        </p:nvCxnSpPr>
        <p:spPr>
          <a:xfrm>
            <a:off x="857251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l="56476" t="13223" r="8112" b="33293"/>
          <a:stretch>
            <a:fillRect/>
          </a:stretch>
        </p:blipFill>
        <p:spPr bwMode="auto">
          <a:xfrm>
            <a:off x="332009" y="370390"/>
            <a:ext cx="9101359" cy="58345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srcRect/>
          <a:stretch>
            <a:fillRect/>
          </a:stretch>
        </p:blipFill>
        <p:spPr bwMode="auto">
          <a:xfrm>
            <a:off x="528809" y="264404"/>
            <a:ext cx="4715002" cy="6320468"/>
          </a:xfrm>
          <a:prstGeom prst="rect">
            <a:avLst/>
          </a:prstGeom>
          <a:noFill/>
          <a:ln w="9525">
            <a:solidFill>
              <a:schemeClr val="tx1"/>
            </a:solidFill>
            <a:miter lim="800000"/>
            <a:headEnd/>
            <a:tailEnd/>
          </a:ln>
        </p:spPr>
      </p:pic>
      <p:pic>
        <p:nvPicPr>
          <p:cNvPr id="2052" name="Picture 4"/>
          <p:cNvPicPr>
            <a:picLocks noChangeAspect="1" noChangeArrowheads="1"/>
          </p:cNvPicPr>
          <p:nvPr/>
        </p:nvPicPr>
        <p:blipFill>
          <a:blip r:embed="rId3"/>
          <a:srcRect/>
          <a:stretch>
            <a:fillRect/>
          </a:stretch>
        </p:blipFill>
        <p:spPr bwMode="auto">
          <a:xfrm>
            <a:off x="5866138" y="385591"/>
            <a:ext cx="5505450" cy="60960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dirty="0" smtClean="0"/>
              <a:t>Grondverzettoelating</a:t>
            </a:r>
            <a:endParaRPr lang="nl-BE" dirty="0"/>
          </a:p>
        </p:txBody>
      </p:sp>
      <p:sp>
        <p:nvSpPr>
          <p:cNvPr id="3" name="Content Placeholder 2"/>
          <p:cNvSpPr>
            <a:spLocks noGrp="1"/>
          </p:cNvSpPr>
          <p:nvPr>
            <p:ph idx="1"/>
          </p:nvPr>
        </p:nvSpPr>
        <p:spPr/>
        <p:txBody>
          <a:bodyPr>
            <a:normAutofit/>
          </a:bodyPr>
          <a:lstStyle/>
          <a:p>
            <a:endParaRPr lang="nl-BE" dirty="0" smtClean="0"/>
          </a:p>
          <a:p>
            <a:r>
              <a:rPr lang="nl-BE" dirty="0" smtClean="0"/>
              <a:t>Aan te vragen door hoofd- of onderaannemer of TOP</a:t>
            </a:r>
          </a:p>
          <a:p>
            <a:pPr>
              <a:buNone/>
            </a:pPr>
            <a:r>
              <a:rPr lang="nl-BE" dirty="0" smtClean="0"/>
              <a:t>     of gemeente bij uitvoering eigen werken</a:t>
            </a:r>
          </a:p>
          <a:p>
            <a:pPr>
              <a:buNone/>
            </a:pPr>
            <a:endParaRPr lang="nl-BE" dirty="0" smtClean="0"/>
          </a:p>
          <a:p>
            <a:r>
              <a:rPr lang="nl-BE" dirty="0" smtClean="0"/>
              <a:t>Wordt opgemaakt door een erkende bodembeheersorganisatie. </a:t>
            </a:r>
          </a:p>
          <a:p>
            <a:endParaRPr lang="nl-BE" dirty="0" smtClean="0"/>
          </a:p>
          <a:p>
            <a:r>
              <a:rPr lang="nl-BE" dirty="0" smtClean="0"/>
              <a:t>Vermeldt geraamd volume en voorziene periode grondverzet.</a:t>
            </a:r>
          </a:p>
          <a:p>
            <a:endParaRPr lang="nl-BE" dirty="0" smtClean="0"/>
          </a:p>
          <a:p>
            <a:r>
              <a:rPr lang="nl-BE" dirty="0" smtClean="0"/>
              <a:t>Bevestigt het beoogde gebruik en staat de verplaatsing / toepassing van uitgegraven bodem toe</a:t>
            </a:r>
          </a:p>
          <a:p>
            <a:pPr lvl="1"/>
            <a:endParaRPr lang="nl-BE" dirty="0"/>
          </a:p>
        </p:txBody>
      </p:sp>
      <p:sp>
        <p:nvSpPr>
          <p:cNvPr id="4" name="Rectangle 3"/>
          <p:cNvSpPr/>
          <p:nvPr/>
        </p:nvSpPr>
        <p:spPr>
          <a:xfrm>
            <a:off x="761963" y="1643050"/>
            <a:ext cx="2190765"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Technisch verslag</a:t>
            </a:r>
            <a:endParaRPr lang="nl-BE" sz="1600" dirty="0">
              <a:solidFill>
                <a:schemeClr val="tx1"/>
              </a:solidFill>
            </a:endParaRPr>
          </a:p>
        </p:txBody>
      </p:sp>
      <p:cxnSp>
        <p:nvCxnSpPr>
          <p:cNvPr id="5" name="Straight Arrow Connector 4"/>
          <p:cNvCxnSpPr/>
          <p:nvPr/>
        </p:nvCxnSpPr>
        <p:spPr>
          <a:xfrm>
            <a:off x="2952728"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238480" y="1643050"/>
            <a:ext cx="2381267"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Conformverklaring</a:t>
            </a:r>
            <a:endParaRPr lang="nl-BE" sz="1600" dirty="0">
              <a:solidFill>
                <a:schemeClr val="tx1"/>
              </a:solidFill>
            </a:endParaRPr>
          </a:p>
        </p:txBody>
      </p:sp>
      <p:sp>
        <p:nvSpPr>
          <p:cNvPr id="7" name="Rectangle 6"/>
          <p:cNvSpPr/>
          <p:nvPr/>
        </p:nvSpPr>
        <p:spPr>
          <a:xfrm>
            <a:off x="5905498" y="1643050"/>
            <a:ext cx="2667019" cy="2857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Grondverzettoelating</a:t>
            </a:r>
            <a:endParaRPr lang="nl-BE" sz="1600" dirty="0">
              <a:solidFill>
                <a:schemeClr val="tx1"/>
              </a:solidFill>
            </a:endParaRPr>
          </a:p>
        </p:txBody>
      </p:sp>
      <p:cxnSp>
        <p:nvCxnSpPr>
          <p:cNvPr id="8" name="Straight Arrow Connector 7"/>
          <p:cNvCxnSpPr/>
          <p:nvPr/>
        </p:nvCxnSpPr>
        <p:spPr>
          <a:xfrm>
            <a:off x="561974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8858269"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Bodembeheerrapport</a:t>
            </a:r>
            <a:endParaRPr lang="nl-BE" sz="1600" dirty="0">
              <a:solidFill>
                <a:schemeClr val="tx1"/>
              </a:solidFill>
            </a:endParaRPr>
          </a:p>
        </p:txBody>
      </p:sp>
      <p:cxnSp>
        <p:nvCxnSpPr>
          <p:cNvPr id="10" name="Straight Arrow Connector 9"/>
          <p:cNvCxnSpPr/>
          <p:nvPr/>
        </p:nvCxnSpPr>
        <p:spPr>
          <a:xfrm>
            <a:off x="857251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dirty="0" smtClean="0"/>
              <a:t>Grondverzettoelating</a:t>
            </a:r>
            <a:endParaRPr lang="nl-BE" dirty="0"/>
          </a:p>
        </p:txBody>
      </p:sp>
      <p:sp>
        <p:nvSpPr>
          <p:cNvPr id="3" name="Content Placeholder 2"/>
          <p:cNvSpPr>
            <a:spLocks noGrp="1"/>
          </p:cNvSpPr>
          <p:nvPr>
            <p:ph idx="1"/>
          </p:nvPr>
        </p:nvSpPr>
        <p:spPr/>
        <p:txBody>
          <a:bodyPr>
            <a:normAutofit/>
          </a:bodyPr>
          <a:lstStyle/>
          <a:p>
            <a:endParaRPr lang="nl-BE" sz="2000" dirty="0" smtClean="0"/>
          </a:p>
          <a:p>
            <a:r>
              <a:rPr lang="nl-BE" sz="2000" dirty="0" smtClean="0"/>
              <a:t>Nodig voor afvoer naar een andere locatie</a:t>
            </a:r>
          </a:p>
          <a:p>
            <a:endParaRPr lang="nl-BE" sz="2000" dirty="0" smtClean="0"/>
          </a:p>
          <a:p>
            <a:endParaRPr lang="nl-BE" sz="2000" dirty="0" smtClean="0"/>
          </a:p>
          <a:p>
            <a:r>
              <a:rPr lang="nl-BE" sz="2000" dirty="0" smtClean="0"/>
              <a:t>Nodig voor hergebruik binnen de werf</a:t>
            </a:r>
          </a:p>
          <a:p>
            <a:endParaRPr lang="nl-BE" sz="2000" dirty="0" smtClean="0"/>
          </a:p>
          <a:p>
            <a:endParaRPr lang="nl-BE" sz="2000" dirty="0" smtClean="0"/>
          </a:p>
          <a:p>
            <a:r>
              <a:rPr lang="nl-BE" sz="2000" dirty="0" smtClean="0"/>
              <a:t>Aan te vragen door de uitvoerder grondwerken vóór start verplaatsing/hergebruik</a:t>
            </a:r>
          </a:p>
          <a:p>
            <a:endParaRPr lang="nl-BE" dirty="0" smtClean="0"/>
          </a:p>
          <a:p>
            <a:pPr lvl="1"/>
            <a:endParaRPr lang="nl-BE" dirty="0"/>
          </a:p>
        </p:txBody>
      </p:sp>
      <p:sp>
        <p:nvSpPr>
          <p:cNvPr id="4" name="Rectangle 3"/>
          <p:cNvSpPr/>
          <p:nvPr/>
        </p:nvSpPr>
        <p:spPr>
          <a:xfrm>
            <a:off x="761963" y="1643050"/>
            <a:ext cx="2190765"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Technisch verslag</a:t>
            </a:r>
            <a:endParaRPr lang="nl-BE" sz="1600" dirty="0">
              <a:solidFill>
                <a:schemeClr val="tx1"/>
              </a:solidFill>
            </a:endParaRPr>
          </a:p>
        </p:txBody>
      </p:sp>
      <p:cxnSp>
        <p:nvCxnSpPr>
          <p:cNvPr id="5" name="Straight Arrow Connector 4"/>
          <p:cNvCxnSpPr/>
          <p:nvPr/>
        </p:nvCxnSpPr>
        <p:spPr>
          <a:xfrm>
            <a:off x="2952728"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238480" y="1643050"/>
            <a:ext cx="2381267"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Conformverklaring</a:t>
            </a:r>
            <a:endParaRPr lang="nl-BE" sz="1600" dirty="0">
              <a:solidFill>
                <a:schemeClr val="tx1"/>
              </a:solidFill>
            </a:endParaRPr>
          </a:p>
        </p:txBody>
      </p:sp>
      <p:sp>
        <p:nvSpPr>
          <p:cNvPr id="7" name="Rectangle 6"/>
          <p:cNvSpPr/>
          <p:nvPr/>
        </p:nvSpPr>
        <p:spPr>
          <a:xfrm>
            <a:off x="5905498" y="1643050"/>
            <a:ext cx="2667019" cy="285752"/>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Grondverzettoelating</a:t>
            </a:r>
            <a:endParaRPr lang="nl-BE" sz="1600" dirty="0">
              <a:solidFill>
                <a:schemeClr val="tx1"/>
              </a:solidFill>
            </a:endParaRPr>
          </a:p>
        </p:txBody>
      </p:sp>
      <p:cxnSp>
        <p:nvCxnSpPr>
          <p:cNvPr id="8" name="Straight Arrow Connector 7"/>
          <p:cNvCxnSpPr/>
          <p:nvPr/>
        </p:nvCxnSpPr>
        <p:spPr>
          <a:xfrm>
            <a:off x="561974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8858269"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Bodembeheerrapport</a:t>
            </a:r>
            <a:endParaRPr lang="nl-BE" sz="1600" dirty="0">
              <a:solidFill>
                <a:schemeClr val="tx1"/>
              </a:solidFill>
            </a:endParaRPr>
          </a:p>
        </p:txBody>
      </p:sp>
      <p:cxnSp>
        <p:nvCxnSpPr>
          <p:cNvPr id="10" name="Straight Arrow Connector 9"/>
          <p:cNvCxnSpPr/>
          <p:nvPr/>
        </p:nvCxnSpPr>
        <p:spPr>
          <a:xfrm>
            <a:off x="857251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11" name="Picture 10" descr="1.jpg"/>
          <p:cNvPicPr>
            <a:picLocks noChangeAspect="1"/>
          </p:cNvPicPr>
          <p:nvPr/>
        </p:nvPicPr>
        <p:blipFill>
          <a:blip r:embed="rId2"/>
          <a:stretch>
            <a:fillRect/>
          </a:stretch>
        </p:blipFill>
        <p:spPr>
          <a:xfrm>
            <a:off x="6360406" y="2621280"/>
            <a:ext cx="5020018" cy="2384508"/>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363557" y="230455"/>
            <a:ext cx="4758886" cy="6412945"/>
          </a:xfrm>
          <a:prstGeom prst="rect">
            <a:avLst/>
          </a:prstGeom>
          <a:noFill/>
          <a:ln w="9525">
            <a:solidFill>
              <a:schemeClr val="tx1"/>
            </a:solidFill>
            <a:miter lim="800000"/>
            <a:headEnd/>
            <a:tailEnd/>
          </a:ln>
        </p:spPr>
      </p:pic>
      <p:pic>
        <p:nvPicPr>
          <p:cNvPr id="3075" name="Picture 3"/>
          <p:cNvPicPr>
            <a:picLocks noChangeAspect="1" noChangeArrowheads="1"/>
          </p:cNvPicPr>
          <p:nvPr/>
        </p:nvPicPr>
        <p:blipFill>
          <a:blip r:embed="rId3"/>
          <a:srcRect/>
          <a:stretch>
            <a:fillRect/>
          </a:stretch>
        </p:blipFill>
        <p:spPr bwMode="auto">
          <a:xfrm>
            <a:off x="5645800" y="476250"/>
            <a:ext cx="5505450" cy="59055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dirty="0" smtClean="0"/>
              <a:t>Bodembeheerrappport</a:t>
            </a:r>
            <a:endParaRPr lang="nl-BE" dirty="0"/>
          </a:p>
        </p:txBody>
      </p:sp>
      <p:sp>
        <p:nvSpPr>
          <p:cNvPr id="3" name="Content Placeholder 2"/>
          <p:cNvSpPr>
            <a:spLocks noGrp="1"/>
          </p:cNvSpPr>
          <p:nvPr>
            <p:ph idx="1"/>
          </p:nvPr>
        </p:nvSpPr>
        <p:spPr/>
        <p:txBody>
          <a:bodyPr/>
          <a:lstStyle/>
          <a:p>
            <a:endParaRPr lang="nl-BE" dirty="0" smtClean="0"/>
          </a:p>
          <a:p>
            <a:r>
              <a:rPr lang="nl-BE" sz="2000" dirty="0" smtClean="0"/>
              <a:t>Wordt opgemaakt door een erkende bodembeheersorganisatie. </a:t>
            </a:r>
          </a:p>
          <a:p>
            <a:endParaRPr lang="nl-BE" sz="2000" dirty="0" smtClean="0"/>
          </a:p>
          <a:p>
            <a:r>
              <a:rPr lang="nl-BE" sz="2000" dirty="0" smtClean="0"/>
              <a:t>Attesteert de levering van uitgegraven bodem op de plaats van het beoogd gebruik en bevestigt dat voldaan is aan alle voorwaarden</a:t>
            </a:r>
          </a:p>
        </p:txBody>
      </p:sp>
      <p:sp>
        <p:nvSpPr>
          <p:cNvPr id="4" name="Rectangle 3"/>
          <p:cNvSpPr/>
          <p:nvPr/>
        </p:nvSpPr>
        <p:spPr>
          <a:xfrm>
            <a:off x="761963" y="1643050"/>
            <a:ext cx="2190765"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Technisch verslag</a:t>
            </a:r>
            <a:endParaRPr lang="nl-BE" sz="1600" dirty="0">
              <a:solidFill>
                <a:schemeClr val="tx1"/>
              </a:solidFill>
            </a:endParaRPr>
          </a:p>
        </p:txBody>
      </p:sp>
      <p:cxnSp>
        <p:nvCxnSpPr>
          <p:cNvPr id="5" name="Straight Arrow Connector 4"/>
          <p:cNvCxnSpPr/>
          <p:nvPr/>
        </p:nvCxnSpPr>
        <p:spPr>
          <a:xfrm>
            <a:off x="2952728"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238480" y="1643050"/>
            <a:ext cx="2381267"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Conformverklaring</a:t>
            </a:r>
            <a:endParaRPr lang="nl-BE" sz="1600" dirty="0">
              <a:solidFill>
                <a:schemeClr val="tx1"/>
              </a:solidFill>
            </a:endParaRPr>
          </a:p>
        </p:txBody>
      </p:sp>
      <p:sp>
        <p:nvSpPr>
          <p:cNvPr id="7" name="Rectangle 6"/>
          <p:cNvSpPr/>
          <p:nvPr/>
        </p:nvSpPr>
        <p:spPr>
          <a:xfrm>
            <a:off x="5905498"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Grondverzettoelating</a:t>
            </a:r>
            <a:endParaRPr lang="nl-BE" sz="1600" dirty="0">
              <a:solidFill>
                <a:schemeClr val="tx1"/>
              </a:solidFill>
            </a:endParaRPr>
          </a:p>
        </p:txBody>
      </p:sp>
      <p:cxnSp>
        <p:nvCxnSpPr>
          <p:cNvPr id="8" name="Straight Arrow Connector 7"/>
          <p:cNvCxnSpPr/>
          <p:nvPr/>
        </p:nvCxnSpPr>
        <p:spPr>
          <a:xfrm>
            <a:off x="561974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8858269" y="1643050"/>
            <a:ext cx="2667019" cy="28575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Bodembeheerrappor</a:t>
            </a:r>
            <a:r>
              <a:rPr lang="nl-BE" sz="1600" dirty="0" smtClean="0">
                <a:solidFill>
                  <a:schemeClr val="bg1"/>
                </a:solidFill>
              </a:rPr>
              <a:t>t</a:t>
            </a:r>
            <a:endParaRPr lang="nl-BE" sz="1600" dirty="0">
              <a:solidFill>
                <a:schemeClr val="bg1"/>
              </a:solidFill>
            </a:endParaRPr>
          </a:p>
        </p:txBody>
      </p:sp>
      <p:cxnSp>
        <p:nvCxnSpPr>
          <p:cNvPr id="10" name="Straight Arrow Connector 9"/>
          <p:cNvCxnSpPr/>
          <p:nvPr/>
        </p:nvCxnSpPr>
        <p:spPr>
          <a:xfrm>
            <a:off x="857251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dirty="0" smtClean="0"/>
              <a:t>Bodembeheerrappport</a:t>
            </a:r>
            <a:endParaRPr lang="nl-BE" dirty="0"/>
          </a:p>
        </p:txBody>
      </p:sp>
      <p:sp>
        <p:nvSpPr>
          <p:cNvPr id="3" name="Content Placeholder 2"/>
          <p:cNvSpPr>
            <a:spLocks noGrp="1"/>
          </p:cNvSpPr>
          <p:nvPr>
            <p:ph idx="1"/>
          </p:nvPr>
        </p:nvSpPr>
        <p:spPr/>
        <p:txBody>
          <a:bodyPr>
            <a:normAutofit/>
          </a:bodyPr>
          <a:lstStyle/>
          <a:p>
            <a:endParaRPr lang="nl-BE" dirty="0" smtClean="0"/>
          </a:p>
          <a:p>
            <a:r>
              <a:rPr lang="nl-BE" sz="2000" dirty="0" smtClean="0"/>
              <a:t>Na de werken aan te vragen door de uitvoerder grondwerken dmv een ontvangstverklaring (definitieve volumes en data).</a:t>
            </a:r>
          </a:p>
          <a:p>
            <a:endParaRPr lang="nl-BE" sz="2000" dirty="0" smtClean="0"/>
          </a:p>
          <a:p>
            <a:r>
              <a:rPr lang="nl-BE" sz="2000" dirty="0" smtClean="0"/>
              <a:t>De uitvoerder grondwerken bezorgt een kopie van het BBR aan de initiatiefnemer grondwerken en aan de eindgebruiker</a:t>
            </a:r>
            <a:endParaRPr lang="nl-BE" sz="2000" dirty="0"/>
          </a:p>
        </p:txBody>
      </p:sp>
      <p:sp>
        <p:nvSpPr>
          <p:cNvPr id="4" name="Rectangle 3"/>
          <p:cNvSpPr/>
          <p:nvPr/>
        </p:nvSpPr>
        <p:spPr>
          <a:xfrm>
            <a:off x="761963" y="1643050"/>
            <a:ext cx="2190765"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Technisch verslag</a:t>
            </a:r>
            <a:endParaRPr lang="nl-BE" sz="1600" dirty="0">
              <a:solidFill>
                <a:schemeClr val="tx1"/>
              </a:solidFill>
            </a:endParaRPr>
          </a:p>
        </p:txBody>
      </p:sp>
      <p:cxnSp>
        <p:nvCxnSpPr>
          <p:cNvPr id="5" name="Straight Arrow Connector 4"/>
          <p:cNvCxnSpPr/>
          <p:nvPr/>
        </p:nvCxnSpPr>
        <p:spPr>
          <a:xfrm>
            <a:off x="2952728"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238480" y="1643050"/>
            <a:ext cx="2381267"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Conformverklaring</a:t>
            </a:r>
            <a:endParaRPr lang="nl-BE" sz="1600" dirty="0">
              <a:solidFill>
                <a:schemeClr val="tx1"/>
              </a:solidFill>
            </a:endParaRPr>
          </a:p>
        </p:txBody>
      </p:sp>
      <p:sp>
        <p:nvSpPr>
          <p:cNvPr id="7" name="Rectangle 6"/>
          <p:cNvSpPr/>
          <p:nvPr/>
        </p:nvSpPr>
        <p:spPr>
          <a:xfrm>
            <a:off x="5905498"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Grondverzettoelating</a:t>
            </a:r>
            <a:endParaRPr lang="nl-BE" sz="1600" dirty="0">
              <a:solidFill>
                <a:schemeClr val="tx1"/>
              </a:solidFill>
            </a:endParaRPr>
          </a:p>
        </p:txBody>
      </p:sp>
      <p:cxnSp>
        <p:nvCxnSpPr>
          <p:cNvPr id="8" name="Straight Arrow Connector 7"/>
          <p:cNvCxnSpPr/>
          <p:nvPr/>
        </p:nvCxnSpPr>
        <p:spPr>
          <a:xfrm>
            <a:off x="561974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8858269" y="1643050"/>
            <a:ext cx="2667019" cy="28575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Bodembeheerrapport</a:t>
            </a:r>
            <a:endParaRPr lang="nl-BE" sz="1600" dirty="0">
              <a:solidFill>
                <a:schemeClr val="tx1"/>
              </a:solidFill>
            </a:endParaRPr>
          </a:p>
        </p:txBody>
      </p:sp>
      <p:cxnSp>
        <p:nvCxnSpPr>
          <p:cNvPr id="10" name="Straight Arrow Connector 9"/>
          <p:cNvCxnSpPr/>
          <p:nvPr/>
        </p:nvCxnSpPr>
        <p:spPr>
          <a:xfrm>
            <a:off x="857251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pic>
        <p:nvPicPr>
          <p:cNvPr id="11" name="Picture 10" descr="untitled.png"/>
          <p:cNvPicPr>
            <a:picLocks noChangeAspect="1"/>
          </p:cNvPicPr>
          <p:nvPr/>
        </p:nvPicPr>
        <p:blipFill>
          <a:blip r:embed="rId2"/>
          <a:stretch>
            <a:fillRect/>
          </a:stretch>
        </p:blipFill>
        <p:spPr>
          <a:xfrm>
            <a:off x="8555560" y="4638102"/>
            <a:ext cx="3000216" cy="2040588"/>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nl-BE" dirty="0" smtClean="0"/>
              <a:t>Bodembeheerrappport</a:t>
            </a:r>
            <a:endParaRPr lang="nl-BE" dirty="0"/>
          </a:p>
        </p:txBody>
      </p:sp>
      <p:sp>
        <p:nvSpPr>
          <p:cNvPr id="3" name="Content Placeholder 2"/>
          <p:cNvSpPr>
            <a:spLocks noGrp="1"/>
          </p:cNvSpPr>
          <p:nvPr>
            <p:ph idx="1"/>
          </p:nvPr>
        </p:nvSpPr>
        <p:spPr/>
        <p:txBody>
          <a:bodyPr>
            <a:normAutofit/>
          </a:bodyPr>
          <a:lstStyle/>
          <a:p>
            <a:endParaRPr lang="nl-BE" dirty="0" smtClean="0"/>
          </a:p>
          <a:p>
            <a:r>
              <a:rPr lang="nl-BE" sz="3600" dirty="0" smtClean="0"/>
              <a:t>art 192 VLAREBO</a:t>
            </a:r>
          </a:p>
          <a:p>
            <a:pPr>
              <a:buNone/>
            </a:pPr>
            <a:endParaRPr lang="nl-BE" sz="3600" dirty="0" smtClean="0"/>
          </a:p>
          <a:p>
            <a:pPr algn="ctr">
              <a:buFont typeface="Wingdings" pitchFamily="2" charset="2"/>
              <a:buNone/>
            </a:pPr>
            <a:r>
              <a:rPr lang="nl-BE" sz="2000" i="1" dirty="0" smtClean="0"/>
              <a:t>De uitvoerder grondwerken, de tussentijdse opslagplaats of het grondreinigingscentrum bezorgt een kopie van het bodembeheerrapport aan de initiatiefnemer grondwerken en aan de eindgebruiker</a:t>
            </a:r>
            <a:endParaRPr lang="nl-BE" sz="2000" i="1" dirty="0"/>
          </a:p>
        </p:txBody>
      </p:sp>
      <p:sp>
        <p:nvSpPr>
          <p:cNvPr id="4" name="Rectangle 3"/>
          <p:cNvSpPr/>
          <p:nvPr/>
        </p:nvSpPr>
        <p:spPr>
          <a:xfrm>
            <a:off x="761963" y="1643050"/>
            <a:ext cx="2190765"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Technisch verslag</a:t>
            </a:r>
            <a:endParaRPr lang="nl-BE" sz="1600" dirty="0">
              <a:solidFill>
                <a:schemeClr val="tx1"/>
              </a:solidFill>
            </a:endParaRPr>
          </a:p>
        </p:txBody>
      </p:sp>
      <p:cxnSp>
        <p:nvCxnSpPr>
          <p:cNvPr id="5" name="Straight Arrow Connector 4"/>
          <p:cNvCxnSpPr/>
          <p:nvPr/>
        </p:nvCxnSpPr>
        <p:spPr>
          <a:xfrm>
            <a:off x="2952728"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3238480" y="1643050"/>
            <a:ext cx="2381267"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Conformverklaring</a:t>
            </a:r>
            <a:endParaRPr lang="nl-BE" sz="1600" dirty="0">
              <a:solidFill>
                <a:schemeClr val="tx1"/>
              </a:solidFill>
            </a:endParaRPr>
          </a:p>
        </p:txBody>
      </p:sp>
      <p:sp>
        <p:nvSpPr>
          <p:cNvPr id="7" name="Rectangle 6"/>
          <p:cNvSpPr/>
          <p:nvPr/>
        </p:nvSpPr>
        <p:spPr>
          <a:xfrm>
            <a:off x="5905498" y="1643050"/>
            <a:ext cx="2667019" cy="285752"/>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Grondverzettoelating</a:t>
            </a:r>
            <a:endParaRPr lang="nl-BE" sz="1600" dirty="0">
              <a:solidFill>
                <a:schemeClr val="tx1"/>
              </a:solidFill>
            </a:endParaRPr>
          </a:p>
        </p:txBody>
      </p:sp>
      <p:cxnSp>
        <p:nvCxnSpPr>
          <p:cNvPr id="8" name="Straight Arrow Connector 7"/>
          <p:cNvCxnSpPr/>
          <p:nvPr/>
        </p:nvCxnSpPr>
        <p:spPr>
          <a:xfrm>
            <a:off x="561974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8858269" y="1643050"/>
            <a:ext cx="2667019" cy="28575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600" dirty="0" smtClean="0">
                <a:solidFill>
                  <a:schemeClr val="tx1"/>
                </a:solidFill>
              </a:rPr>
              <a:t>Bodembeheerrapport</a:t>
            </a:r>
            <a:endParaRPr lang="nl-BE" sz="1600" dirty="0">
              <a:solidFill>
                <a:schemeClr val="tx1"/>
              </a:solidFill>
            </a:endParaRPr>
          </a:p>
        </p:txBody>
      </p:sp>
      <p:cxnSp>
        <p:nvCxnSpPr>
          <p:cNvPr id="10" name="Straight Arrow Connector 9"/>
          <p:cNvCxnSpPr/>
          <p:nvPr/>
        </p:nvCxnSpPr>
        <p:spPr>
          <a:xfrm>
            <a:off x="8572517" y="1785926"/>
            <a:ext cx="285752" cy="1588"/>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157508" y="143219"/>
            <a:ext cx="4711948" cy="6544887"/>
          </a:xfrm>
          <a:prstGeom prst="rect">
            <a:avLst/>
          </a:prstGeom>
          <a:noFill/>
          <a:ln w="9525">
            <a:solidFill>
              <a:schemeClr val="tx1"/>
            </a:solidFill>
            <a:miter lim="800000"/>
            <a:headEnd/>
            <a:tailEnd/>
          </a:ln>
        </p:spPr>
      </p:pic>
      <p:pic>
        <p:nvPicPr>
          <p:cNvPr id="4099" name="Picture 3"/>
          <p:cNvPicPr>
            <a:picLocks noChangeAspect="1" noChangeArrowheads="1"/>
          </p:cNvPicPr>
          <p:nvPr/>
        </p:nvPicPr>
        <p:blipFill>
          <a:blip r:embed="rId3"/>
          <a:srcRect/>
          <a:stretch>
            <a:fillRect/>
          </a:stretch>
        </p:blipFill>
        <p:spPr bwMode="auto">
          <a:xfrm>
            <a:off x="5280179" y="524163"/>
            <a:ext cx="5619750" cy="5743575"/>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nl-BE" dirty="0" smtClean="0"/>
              <a:t>Bijzondere procedure: afvoer naar een TOP/CGR</a:t>
            </a:r>
            <a:endParaRPr lang="en-GB" dirty="0"/>
          </a:p>
        </p:txBody>
      </p:sp>
      <p:sp>
        <p:nvSpPr>
          <p:cNvPr id="81923" name="Rectangle 3"/>
          <p:cNvSpPr>
            <a:spLocks noGrp="1" noChangeArrowheads="1"/>
          </p:cNvSpPr>
          <p:nvPr>
            <p:ph type="body" idx="1"/>
          </p:nvPr>
        </p:nvSpPr>
        <p:spPr/>
        <p:txBody>
          <a:bodyPr>
            <a:normAutofit/>
          </a:bodyPr>
          <a:lstStyle/>
          <a:p>
            <a:r>
              <a:rPr lang="nl-BE" sz="2000" dirty="0" smtClean="0"/>
              <a:t>Melding </a:t>
            </a:r>
            <a:r>
              <a:rPr lang="nl-BE" sz="2000" dirty="0"/>
              <a:t>transport door uitvoerder grondwerken aan BBO vanaf 250 m³ onverdachte grond of 50 m³ verdachte grond naar </a:t>
            </a:r>
            <a:r>
              <a:rPr lang="nl-BE" sz="2000" dirty="0" smtClean="0"/>
              <a:t>TOP</a:t>
            </a:r>
            <a:endParaRPr lang="nl-BE" sz="2000" dirty="0"/>
          </a:p>
          <a:p>
            <a:pPr lvl="1">
              <a:buFont typeface="Wingdings" pitchFamily="2" charset="2"/>
              <a:buNone/>
            </a:pPr>
            <a:endParaRPr lang="nl-BE" sz="2000" dirty="0"/>
          </a:p>
          <a:p>
            <a:r>
              <a:rPr lang="nl-BE" sz="2000" dirty="0"/>
              <a:t>Automatische aflevering van transportdocumenten</a:t>
            </a:r>
          </a:p>
          <a:p>
            <a:pPr lvl="1">
              <a:buFont typeface="Wingdings" pitchFamily="2" charset="2"/>
              <a:buNone/>
            </a:pPr>
            <a:endParaRPr lang="nl-BE" sz="2000" dirty="0"/>
          </a:p>
          <a:p>
            <a:r>
              <a:rPr lang="nl-BE" sz="2000" dirty="0"/>
              <a:t>Melding ontvangst door TOP</a:t>
            </a:r>
          </a:p>
          <a:p>
            <a:pPr lvl="1">
              <a:buFont typeface="Wingdings" pitchFamily="2" charset="2"/>
              <a:buNone/>
            </a:pPr>
            <a:endParaRPr lang="nl-BE" sz="2000" dirty="0"/>
          </a:p>
          <a:p>
            <a:r>
              <a:rPr lang="nl-BE" sz="2000" dirty="0" smtClean="0"/>
              <a:t>Traceerbaarheidsprocedure, ook </a:t>
            </a:r>
            <a:r>
              <a:rPr lang="nl-BE" sz="2000" dirty="0"/>
              <a:t>bij niet-erkende </a:t>
            </a:r>
            <a:r>
              <a:rPr lang="nl-BE" sz="2000" dirty="0" smtClean="0"/>
              <a:t>TOP/CGR</a:t>
            </a:r>
            <a:endParaRPr lang="en-GB" sz="2000" dirty="0"/>
          </a:p>
        </p:txBody>
      </p:sp>
      <p:pic>
        <p:nvPicPr>
          <p:cNvPr id="4" name="Picture 3" descr="pc-graafmachine.jpg"/>
          <p:cNvPicPr>
            <a:picLocks noChangeAspect="1"/>
          </p:cNvPicPr>
          <p:nvPr/>
        </p:nvPicPr>
        <p:blipFill>
          <a:blip r:embed="rId2"/>
          <a:stretch>
            <a:fillRect/>
          </a:stretch>
        </p:blipFill>
        <p:spPr>
          <a:xfrm>
            <a:off x="8152481" y="3710567"/>
            <a:ext cx="3888955" cy="291358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BE" dirty="0" smtClean="0"/>
              <a:t>Interpretatie van een bodemonderzoek: kwaliteit en hergebruiksmogelijkheden</a:t>
            </a:r>
            <a:endParaRPr lang="nl-BE"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p:nvPr>
        </p:nvSpPr>
        <p:spPr/>
        <p:txBody>
          <a:bodyPr/>
          <a:lstStyle/>
          <a:p>
            <a:r>
              <a:rPr lang="nl-BE" dirty="0" smtClean="0"/>
              <a:t>Hergebruiksmogelijkheden</a:t>
            </a:r>
            <a:endParaRPr lang="en-GB" dirty="0"/>
          </a:p>
        </p:txBody>
      </p:sp>
      <p:sp>
        <p:nvSpPr>
          <p:cNvPr id="302083" name="Rectangle 3"/>
          <p:cNvSpPr>
            <a:spLocks noGrp="1" noChangeArrowheads="1"/>
          </p:cNvSpPr>
          <p:nvPr>
            <p:ph type="body" idx="1"/>
          </p:nvPr>
        </p:nvSpPr>
        <p:spPr>
          <a:xfrm>
            <a:off x="710385" y="1730931"/>
            <a:ext cx="8596668" cy="3880773"/>
          </a:xfrm>
        </p:spPr>
        <p:txBody>
          <a:bodyPr>
            <a:noAutofit/>
          </a:bodyPr>
          <a:lstStyle/>
          <a:p>
            <a:pPr>
              <a:lnSpc>
                <a:spcPct val="90000"/>
              </a:lnSpc>
              <a:buFont typeface="Wingdings" pitchFamily="2" charset="2"/>
              <a:buNone/>
            </a:pPr>
            <a:endParaRPr lang="nl-BE" sz="2000" dirty="0"/>
          </a:p>
          <a:p>
            <a:pPr>
              <a:lnSpc>
                <a:spcPct val="90000"/>
              </a:lnSpc>
              <a:buFont typeface="Wingdings" pitchFamily="2" charset="2"/>
              <a:buNone/>
            </a:pPr>
            <a:r>
              <a:rPr lang="nl-BE" sz="2000" dirty="0"/>
              <a:t>Conclusies Technisch Verslag</a:t>
            </a:r>
          </a:p>
          <a:p>
            <a:pPr>
              <a:lnSpc>
                <a:spcPct val="90000"/>
              </a:lnSpc>
              <a:buFont typeface="Wingdings" pitchFamily="2" charset="2"/>
              <a:buNone/>
            </a:pPr>
            <a:r>
              <a:rPr lang="nl-BE" sz="2000" dirty="0"/>
              <a:t> </a:t>
            </a:r>
            <a:r>
              <a:rPr lang="nl-BE" sz="2000" dirty="0">
                <a:sym typeface="Wingdings" pitchFamily="2" charset="2"/>
              </a:rPr>
              <a:t> </a:t>
            </a:r>
            <a:r>
              <a:rPr lang="nl-BE" sz="2000" dirty="0"/>
              <a:t>Driedelige code</a:t>
            </a:r>
          </a:p>
          <a:p>
            <a:pPr>
              <a:lnSpc>
                <a:spcPct val="90000"/>
              </a:lnSpc>
              <a:buFont typeface="Wingdings" pitchFamily="2" charset="2"/>
              <a:buNone/>
            </a:pPr>
            <a:endParaRPr lang="nl-BE" sz="2000" dirty="0"/>
          </a:p>
          <a:p>
            <a:pPr>
              <a:lnSpc>
                <a:spcPct val="90000"/>
              </a:lnSpc>
              <a:buFontTx/>
              <a:buChar char="•"/>
            </a:pPr>
            <a:r>
              <a:rPr lang="en-GB" sz="2000" dirty="0"/>
              <a:t>X = </a:t>
            </a:r>
            <a:r>
              <a:rPr lang="en-GB" sz="2000" dirty="0" err="1"/>
              <a:t>gebruik</a:t>
            </a:r>
            <a:r>
              <a:rPr lang="en-GB" sz="2000" dirty="0"/>
              <a:t> </a:t>
            </a:r>
            <a:r>
              <a:rPr lang="en-GB" sz="2000" dirty="0" err="1"/>
              <a:t>als</a:t>
            </a:r>
            <a:r>
              <a:rPr lang="en-GB" sz="2000" dirty="0"/>
              <a:t> </a:t>
            </a:r>
            <a:r>
              <a:rPr lang="en-GB" sz="2000" dirty="0" err="1"/>
              <a:t>bodem</a:t>
            </a:r>
            <a:r>
              <a:rPr lang="en-GB" sz="2000" dirty="0"/>
              <a:t>: </a:t>
            </a:r>
            <a:r>
              <a:rPr lang="en-GB" sz="2000" dirty="0" err="1"/>
              <a:t>buiten</a:t>
            </a:r>
            <a:r>
              <a:rPr lang="en-GB" sz="2000" dirty="0"/>
              <a:t> de </a:t>
            </a:r>
            <a:r>
              <a:rPr lang="en-GB" sz="2000" dirty="0" err="1" smtClean="0"/>
              <a:t>kadastrale</a:t>
            </a:r>
            <a:r>
              <a:rPr lang="en-GB" sz="2000" dirty="0" smtClean="0"/>
              <a:t> </a:t>
            </a:r>
            <a:r>
              <a:rPr lang="en-GB" sz="2000" dirty="0" err="1" smtClean="0"/>
              <a:t>werkzone</a:t>
            </a:r>
            <a:r>
              <a:rPr lang="en-GB" sz="2000" dirty="0" smtClean="0"/>
              <a:t> (KWZ)</a:t>
            </a:r>
            <a:endParaRPr lang="en-GB" sz="2000" dirty="0"/>
          </a:p>
          <a:p>
            <a:pPr>
              <a:lnSpc>
                <a:spcPct val="90000"/>
              </a:lnSpc>
              <a:buFontTx/>
              <a:buNone/>
            </a:pPr>
            <a:endParaRPr lang="en-GB" sz="2000" dirty="0"/>
          </a:p>
          <a:p>
            <a:pPr>
              <a:lnSpc>
                <a:spcPct val="90000"/>
              </a:lnSpc>
              <a:buFontTx/>
              <a:buChar char="•"/>
            </a:pPr>
            <a:r>
              <a:rPr lang="en-GB" sz="2000" dirty="0"/>
              <a:t>Y = </a:t>
            </a:r>
            <a:r>
              <a:rPr lang="en-GB" sz="2000" dirty="0" err="1"/>
              <a:t>gebruik</a:t>
            </a:r>
            <a:r>
              <a:rPr lang="en-GB" sz="2000" dirty="0"/>
              <a:t> </a:t>
            </a:r>
            <a:r>
              <a:rPr lang="en-GB" sz="2000" dirty="0" err="1"/>
              <a:t>als</a:t>
            </a:r>
            <a:r>
              <a:rPr lang="en-GB" sz="2000" dirty="0"/>
              <a:t> </a:t>
            </a:r>
            <a:r>
              <a:rPr lang="en-GB" sz="2000" dirty="0" err="1"/>
              <a:t>bodem</a:t>
            </a:r>
            <a:r>
              <a:rPr lang="en-GB" sz="2000" dirty="0"/>
              <a:t> – </a:t>
            </a:r>
            <a:r>
              <a:rPr lang="en-GB" sz="2000" dirty="0" err="1"/>
              <a:t>bouwkundig</a:t>
            </a:r>
            <a:r>
              <a:rPr lang="en-GB" sz="2000" dirty="0"/>
              <a:t> </a:t>
            </a:r>
            <a:r>
              <a:rPr lang="en-GB" sz="2000" dirty="0" err="1"/>
              <a:t>bodemgebruik</a:t>
            </a:r>
            <a:r>
              <a:rPr lang="en-GB" sz="2000" dirty="0"/>
              <a:t> – </a:t>
            </a:r>
            <a:r>
              <a:rPr lang="en-GB" sz="2000" dirty="0" err="1"/>
              <a:t>vormvast</a:t>
            </a:r>
            <a:r>
              <a:rPr lang="en-GB" sz="2000" dirty="0"/>
              <a:t>: </a:t>
            </a:r>
            <a:r>
              <a:rPr lang="en-GB" sz="2000" dirty="0" err="1"/>
              <a:t>binnen</a:t>
            </a:r>
            <a:r>
              <a:rPr lang="en-GB" sz="2000" dirty="0"/>
              <a:t> de KWZ</a:t>
            </a:r>
          </a:p>
          <a:p>
            <a:pPr>
              <a:lnSpc>
                <a:spcPct val="90000"/>
              </a:lnSpc>
              <a:buFontTx/>
              <a:buNone/>
            </a:pPr>
            <a:endParaRPr lang="en-GB" sz="2000" dirty="0"/>
          </a:p>
          <a:p>
            <a:pPr>
              <a:lnSpc>
                <a:spcPct val="90000"/>
              </a:lnSpc>
              <a:buFontTx/>
              <a:buChar char="•"/>
            </a:pPr>
            <a:r>
              <a:rPr lang="en-GB" sz="2000" dirty="0"/>
              <a:t>Z = </a:t>
            </a:r>
            <a:r>
              <a:rPr lang="en-GB" sz="2000" dirty="0" err="1"/>
              <a:t>gebruik</a:t>
            </a:r>
            <a:r>
              <a:rPr lang="en-GB" sz="2000" dirty="0"/>
              <a:t> </a:t>
            </a:r>
            <a:r>
              <a:rPr lang="en-GB" sz="2000" dirty="0" err="1"/>
              <a:t>als</a:t>
            </a:r>
            <a:r>
              <a:rPr lang="en-GB" sz="2000" dirty="0"/>
              <a:t> </a:t>
            </a:r>
            <a:r>
              <a:rPr lang="en-GB" sz="2000" dirty="0" err="1"/>
              <a:t>bouwkundig</a:t>
            </a:r>
            <a:r>
              <a:rPr lang="en-GB" sz="2000" dirty="0"/>
              <a:t> </a:t>
            </a:r>
            <a:r>
              <a:rPr lang="en-GB" sz="2000" dirty="0" err="1"/>
              <a:t>bodemgebruik</a:t>
            </a:r>
            <a:r>
              <a:rPr lang="en-GB" sz="2000" dirty="0"/>
              <a:t> – </a:t>
            </a:r>
            <a:r>
              <a:rPr lang="en-GB" sz="2000" dirty="0" err="1"/>
              <a:t>vormvast</a:t>
            </a:r>
            <a:r>
              <a:rPr lang="en-GB" sz="2000" dirty="0"/>
              <a:t> product: </a:t>
            </a:r>
            <a:r>
              <a:rPr lang="en-GB" sz="2000" dirty="0" err="1"/>
              <a:t>binnen</a:t>
            </a:r>
            <a:r>
              <a:rPr lang="en-GB" sz="2000" dirty="0"/>
              <a:t> en </a:t>
            </a:r>
            <a:r>
              <a:rPr lang="en-GB" sz="2000" dirty="0" err="1"/>
              <a:t>buiten</a:t>
            </a:r>
            <a:r>
              <a:rPr lang="en-GB" sz="2000" dirty="0"/>
              <a:t> de KWZ</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896736" y="649996"/>
            <a:ext cx="8827257" cy="54082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normAutofit/>
          </a:bodyPr>
          <a:lstStyle/>
          <a:p>
            <a:r>
              <a:rPr lang="en-GB" dirty="0"/>
              <a:t>Z = </a:t>
            </a:r>
            <a:r>
              <a:rPr lang="en-GB" dirty="0" err="1"/>
              <a:t>gebruik</a:t>
            </a:r>
            <a:r>
              <a:rPr lang="en-GB" dirty="0"/>
              <a:t> </a:t>
            </a:r>
            <a:r>
              <a:rPr lang="en-GB" dirty="0" err="1"/>
              <a:t>als</a:t>
            </a:r>
            <a:r>
              <a:rPr lang="en-GB" dirty="0"/>
              <a:t> </a:t>
            </a:r>
            <a:r>
              <a:rPr lang="en-GB" dirty="0" err="1"/>
              <a:t>bouwkundig</a:t>
            </a:r>
            <a:r>
              <a:rPr lang="en-GB" dirty="0"/>
              <a:t> </a:t>
            </a:r>
            <a:r>
              <a:rPr lang="en-GB" dirty="0" err="1"/>
              <a:t>bodemgebruik</a:t>
            </a:r>
            <a:r>
              <a:rPr lang="en-GB" dirty="0"/>
              <a:t> – </a:t>
            </a:r>
            <a:r>
              <a:rPr lang="en-GB" dirty="0" err="1"/>
              <a:t>vormvast</a:t>
            </a:r>
            <a:r>
              <a:rPr lang="en-GB" dirty="0"/>
              <a:t> product</a:t>
            </a:r>
            <a:endParaRPr lang="nl-NL" dirty="0"/>
          </a:p>
        </p:txBody>
      </p:sp>
      <p:sp>
        <p:nvSpPr>
          <p:cNvPr id="309251" name="Rectangle 3"/>
          <p:cNvSpPr>
            <a:spLocks noGrp="1" noChangeArrowheads="1"/>
          </p:cNvSpPr>
          <p:nvPr>
            <p:ph type="body" idx="1"/>
          </p:nvPr>
        </p:nvSpPr>
        <p:spPr/>
        <p:txBody>
          <a:bodyPr>
            <a:normAutofit lnSpcReduction="10000"/>
          </a:bodyPr>
          <a:lstStyle/>
          <a:p>
            <a:pPr>
              <a:lnSpc>
                <a:spcPct val="80000"/>
              </a:lnSpc>
            </a:pPr>
            <a:r>
              <a:rPr lang="nl-BE" sz="2000" u="sng" dirty="0"/>
              <a:t>DEFINITIES</a:t>
            </a:r>
          </a:p>
          <a:p>
            <a:pPr>
              <a:lnSpc>
                <a:spcPct val="80000"/>
              </a:lnSpc>
              <a:buFont typeface="Wingdings" pitchFamily="2" charset="2"/>
              <a:buNone/>
            </a:pPr>
            <a:endParaRPr lang="nl-BE" sz="2000" u="sng" dirty="0"/>
          </a:p>
          <a:p>
            <a:pPr lvl="1">
              <a:lnSpc>
                <a:spcPct val="80000"/>
              </a:lnSpc>
            </a:pPr>
            <a:r>
              <a:rPr lang="nl-NL" sz="2000" u="sng" dirty="0">
                <a:cs typeface="Courier New" pitchFamily="49" charset="0"/>
              </a:rPr>
              <a:t>bouwkundig bodemgebruik</a:t>
            </a:r>
            <a:r>
              <a:rPr lang="nl-NL" sz="2000" dirty="0">
                <a:cs typeface="Courier New" pitchFamily="49" charset="0"/>
              </a:rPr>
              <a:t>: niet-vormvaste toepassing van uitgegraven bodem in een waterwerk, dijklichaam, wegenbouwkundig werk, bouwwerk en elke andere niet-vormvaste toepassing van uitgegraven bodem waarin de functie van de uitgegraven bodem duidelijk te onderscheiden is van de functie van de onderliggende of omringende bodem</a:t>
            </a:r>
          </a:p>
          <a:p>
            <a:pPr lvl="1">
              <a:lnSpc>
                <a:spcPct val="80000"/>
              </a:lnSpc>
            </a:pPr>
            <a:endParaRPr lang="nl-NL" sz="2000" dirty="0">
              <a:cs typeface="Courier New" pitchFamily="49" charset="0"/>
            </a:endParaRPr>
          </a:p>
          <a:p>
            <a:pPr lvl="1">
              <a:lnSpc>
                <a:spcPct val="80000"/>
              </a:lnSpc>
              <a:buFont typeface="Wingdings" pitchFamily="2" charset="2"/>
              <a:buNone/>
            </a:pPr>
            <a:endParaRPr lang="nl-NL" sz="2000" dirty="0">
              <a:cs typeface="Courier New" pitchFamily="49" charset="0"/>
            </a:endParaRPr>
          </a:p>
          <a:p>
            <a:pPr lvl="1">
              <a:lnSpc>
                <a:spcPct val="80000"/>
              </a:lnSpc>
            </a:pPr>
            <a:r>
              <a:rPr lang="nl-NL" sz="2000" u="sng" dirty="0">
                <a:cs typeface="Courier New" pitchFamily="49" charset="0"/>
              </a:rPr>
              <a:t>vormvast product</a:t>
            </a:r>
            <a:r>
              <a:rPr lang="nl-NL" sz="2000" dirty="0">
                <a:cs typeface="Courier New" pitchFamily="49" charset="0"/>
              </a:rPr>
              <a:t>: elk product waarin uitgegraven bodem als grondstof wordt gebruikt en dat vormvast is gemaakt door middel van bindmiddelen of thermische processen</a:t>
            </a:r>
            <a:endParaRPr lang="en-GB" sz="2000" dirty="0"/>
          </a:p>
          <a:p>
            <a:pPr>
              <a:lnSpc>
                <a:spcPct val="80000"/>
              </a:lnSpc>
              <a:buFont typeface="Wingdings" pitchFamily="2" charset="2"/>
              <a:buNone/>
            </a:pPr>
            <a:endParaRPr lang="nl-NL" sz="2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a:xfrm>
            <a:off x="609600" y="277814"/>
            <a:ext cx="10972800" cy="1093787"/>
          </a:xfrm>
        </p:spPr>
        <p:txBody>
          <a:bodyPr>
            <a:normAutofit fontScale="90000"/>
          </a:bodyPr>
          <a:lstStyle/>
          <a:p>
            <a:r>
              <a:rPr lang="en-GB" sz="4000" dirty="0"/>
              <a:t>Z = </a:t>
            </a:r>
            <a:r>
              <a:rPr lang="en-GB" sz="4000" dirty="0" err="1"/>
              <a:t>gebruik</a:t>
            </a:r>
            <a:r>
              <a:rPr lang="en-GB" sz="4000" dirty="0"/>
              <a:t> </a:t>
            </a:r>
            <a:r>
              <a:rPr lang="en-GB" sz="4000" dirty="0" err="1"/>
              <a:t>als</a:t>
            </a:r>
            <a:r>
              <a:rPr lang="en-GB" sz="4000" dirty="0"/>
              <a:t> </a:t>
            </a:r>
            <a:r>
              <a:rPr lang="en-GB" sz="4000" dirty="0" err="1"/>
              <a:t>bouwkundig</a:t>
            </a:r>
            <a:r>
              <a:rPr lang="en-GB" sz="4000" dirty="0"/>
              <a:t> </a:t>
            </a:r>
            <a:r>
              <a:rPr lang="en-GB" sz="4000" dirty="0" err="1"/>
              <a:t>bodemgebruik</a:t>
            </a:r>
            <a:r>
              <a:rPr lang="en-GB" sz="4000" dirty="0"/>
              <a:t> – </a:t>
            </a:r>
            <a:r>
              <a:rPr lang="en-GB" sz="4000" dirty="0" err="1"/>
              <a:t>vormvast</a:t>
            </a:r>
            <a:r>
              <a:rPr lang="en-GB" sz="4000" dirty="0"/>
              <a:t> product</a:t>
            </a:r>
          </a:p>
        </p:txBody>
      </p:sp>
      <p:sp>
        <p:nvSpPr>
          <p:cNvPr id="310275" name="Rectangle 3"/>
          <p:cNvSpPr>
            <a:spLocks noGrp="1" noChangeArrowheads="1"/>
          </p:cNvSpPr>
          <p:nvPr>
            <p:ph type="body" idx="1"/>
          </p:nvPr>
        </p:nvSpPr>
        <p:spPr>
          <a:xfrm>
            <a:off x="543499" y="1535017"/>
            <a:ext cx="10972800" cy="4343400"/>
          </a:xfrm>
        </p:spPr>
        <p:txBody>
          <a:bodyPr/>
          <a:lstStyle/>
          <a:p>
            <a:pPr>
              <a:buNone/>
            </a:pPr>
            <a:endParaRPr lang="nl-BE" sz="2400" dirty="0"/>
          </a:p>
          <a:p>
            <a:pPr>
              <a:buNone/>
            </a:pPr>
            <a:r>
              <a:rPr lang="nl-BE" sz="2000" u="sng" dirty="0" smtClean="0"/>
              <a:t>Opgelet met de terminologie </a:t>
            </a:r>
            <a:r>
              <a:rPr lang="nl-NL" sz="2000" u="sng" dirty="0" smtClean="0">
                <a:cs typeface="Courier New" pitchFamily="49" charset="0"/>
              </a:rPr>
              <a:t>bouwkundig </a:t>
            </a:r>
            <a:r>
              <a:rPr lang="nl-NL" sz="2000" u="sng" dirty="0">
                <a:cs typeface="Courier New" pitchFamily="49" charset="0"/>
              </a:rPr>
              <a:t>bodemgebruik – vormvast product</a:t>
            </a:r>
            <a:r>
              <a:rPr lang="nl-NL" sz="2000" dirty="0">
                <a:cs typeface="Courier New" pitchFamily="49" charset="0"/>
              </a:rPr>
              <a:t>:</a:t>
            </a:r>
          </a:p>
          <a:p>
            <a:pPr lvl="2"/>
            <a:r>
              <a:rPr lang="nl-NL" sz="2000" dirty="0">
                <a:cs typeface="Courier New" pitchFamily="49" charset="0"/>
              </a:rPr>
              <a:t>Heeft niets te maken met bouwtechnische eigenschappen / vereisten</a:t>
            </a:r>
          </a:p>
          <a:p>
            <a:pPr lvl="2"/>
            <a:endParaRPr lang="nl-NL" sz="2000" dirty="0">
              <a:cs typeface="Courier New" pitchFamily="49" charset="0"/>
            </a:endParaRPr>
          </a:p>
          <a:p>
            <a:pPr lvl="2"/>
            <a:r>
              <a:rPr lang="nl-NL" sz="2000" dirty="0">
                <a:cs typeface="Courier New" pitchFamily="49" charset="0"/>
              </a:rPr>
              <a:t>Doel is om matig aangerijkte bodem toch nuttige toepassing te geven</a:t>
            </a:r>
          </a:p>
          <a:p>
            <a:pPr lvl="2"/>
            <a:endParaRPr lang="nl-NL" sz="2000" dirty="0">
              <a:cs typeface="Courier New" pitchFamily="49" charset="0"/>
            </a:endParaRPr>
          </a:p>
          <a:p>
            <a:pPr lvl="2"/>
            <a:r>
              <a:rPr lang="nl-NL" sz="2000" dirty="0">
                <a:cs typeface="Courier New" pitchFamily="49" charset="0"/>
              </a:rPr>
              <a:t>Beperkt aantal toepassingen (gelimiteerde lijst)</a:t>
            </a:r>
            <a:endParaRPr lang="en-GB" sz="2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a:xfrm>
            <a:off x="609600" y="277814"/>
            <a:ext cx="10972800" cy="1093787"/>
          </a:xfrm>
        </p:spPr>
        <p:txBody>
          <a:bodyPr>
            <a:normAutofit fontScale="90000"/>
          </a:bodyPr>
          <a:lstStyle/>
          <a:p>
            <a:r>
              <a:rPr lang="en-GB" sz="4000" dirty="0"/>
              <a:t>Z = </a:t>
            </a:r>
            <a:r>
              <a:rPr lang="en-GB" sz="4000" dirty="0" err="1"/>
              <a:t>gebruik</a:t>
            </a:r>
            <a:r>
              <a:rPr lang="en-GB" sz="4000" dirty="0"/>
              <a:t> </a:t>
            </a:r>
            <a:r>
              <a:rPr lang="en-GB" sz="4000" dirty="0" err="1"/>
              <a:t>als</a:t>
            </a:r>
            <a:r>
              <a:rPr lang="en-GB" sz="4000" dirty="0"/>
              <a:t> </a:t>
            </a:r>
            <a:r>
              <a:rPr lang="en-GB" sz="4000" dirty="0" err="1"/>
              <a:t>bouwkundig</a:t>
            </a:r>
            <a:r>
              <a:rPr lang="en-GB" sz="4000" dirty="0"/>
              <a:t> </a:t>
            </a:r>
            <a:r>
              <a:rPr lang="en-GB" sz="4000" dirty="0" err="1"/>
              <a:t>bodemgebruik</a:t>
            </a:r>
            <a:r>
              <a:rPr lang="en-GB" sz="4000" dirty="0"/>
              <a:t> – </a:t>
            </a:r>
            <a:r>
              <a:rPr lang="en-GB" sz="4000" dirty="0" err="1"/>
              <a:t>vormvast</a:t>
            </a:r>
            <a:r>
              <a:rPr lang="en-GB" sz="4000" dirty="0"/>
              <a:t> product</a:t>
            </a:r>
          </a:p>
        </p:txBody>
      </p:sp>
      <p:sp>
        <p:nvSpPr>
          <p:cNvPr id="311299" name="Rectangle 3"/>
          <p:cNvSpPr>
            <a:spLocks noGrp="1" noChangeArrowheads="1"/>
          </p:cNvSpPr>
          <p:nvPr>
            <p:ph type="body" idx="1"/>
          </p:nvPr>
        </p:nvSpPr>
        <p:spPr>
          <a:xfrm>
            <a:off x="598583" y="1777388"/>
            <a:ext cx="10972800" cy="4343400"/>
          </a:xfrm>
        </p:spPr>
        <p:txBody>
          <a:bodyPr>
            <a:normAutofit fontScale="92500" lnSpcReduction="20000"/>
          </a:bodyPr>
          <a:lstStyle/>
          <a:p>
            <a:pPr>
              <a:lnSpc>
                <a:spcPct val="90000"/>
              </a:lnSpc>
            </a:pPr>
            <a:r>
              <a:rPr lang="nl-BE" sz="2000" u="sng" dirty="0"/>
              <a:t>Lijst b</a:t>
            </a:r>
            <a:r>
              <a:rPr lang="nl-NL" sz="2000" u="sng" dirty="0">
                <a:cs typeface="Courier New" pitchFamily="49" charset="0"/>
              </a:rPr>
              <a:t>ouwkundig bodemgebruik</a:t>
            </a:r>
            <a:r>
              <a:rPr lang="nl-NL" sz="2000" dirty="0">
                <a:cs typeface="Courier New" pitchFamily="49" charset="0"/>
              </a:rPr>
              <a:t>:</a:t>
            </a:r>
          </a:p>
          <a:p>
            <a:pPr lvl="2">
              <a:lnSpc>
                <a:spcPct val="90000"/>
              </a:lnSpc>
            </a:pPr>
            <a:r>
              <a:rPr lang="nl-NL" sz="2000" dirty="0">
                <a:cs typeface="Courier New" pitchFamily="49" charset="0"/>
              </a:rPr>
              <a:t>Wegenwerken, rotondes, bruggen, parkings,..</a:t>
            </a:r>
          </a:p>
          <a:p>
            <a:pPr lvl="3">
              <a:lnSpc>
                <a:spcPct val="90000"/>
              </a:lnSpc>
            </a:pPr>
            <a:r>
              <a:rPr lang="nl-NL" sz="2000" dirty="0">
                <a:cs typeface="Courier New" pitchFamily="49" charset="0"/>
              </a:rPr>
              <a:t>Onderfundering en fundering (max. dikte)</a:t>
            </a:r>
          </a:p>
          <a:p>
            <a:pPr lvl="3">
              <a:lnSpc>
                <a:spcPct val="90000"/>
              </a:lnSpc>
            </a:pPr>
            <a:r>
              <a:rPr lang="nl-NL" sz="2000" dirty="0">
                <a:cs typeface="Courier New" pitchFamily="49" charset="0"/>
              </a:rPr>
              <a:t>Taludlichaam</a:t>
            </a:r>
          </a:p>
          <a:p>
            <a:pPr lvl="3">
              <a:lnSpc>
                <a:spcPct val="90000"/>
              </a:lnSpc>
              <a:buFont typeface="Wingdings" pitchFamily="2" charset="2"/>
              <a:buNone/>
            </a:pPr>
            <a:endParaRPr lang="nl-NL" sz="2000" dirty="0">
              <a:cs typeface="Courier New" pitchFamily="49" charset="0"/>
            </a:endParaRPr>
          </a:p>
          <a:p>
            <a:pPr lvl="2">
              <a:lnSpc>
                <a:spcPct val="90000"/>
              </a:lnSpc>
            </a:pPr>
            <a:r>
              <a:rPr lang="nl-NL" sz="2000" dirty="0">
                <a:cs typeface="Courier New" pitchFamily="49" charset="0"/>
              </a:rPr>
              <a:t>Nutsleidingwerken</a:t>
            </a:r>
          </a:p>
          <a:p>
            <a:pPr lvl="3">
              <a:lnSpc>
                <a:spcPct val="90000"/>
              </a:lnSpc>
            </a:pPr>
            <a:r>
              <a:rPr lang="nl-NL" sz="2000" dirty="0">
                <a:cs typeface="Courier New" pitchFamily="49" charset="0"/>
              </a:rPr>
              <a:t>fundering (max. dikte)</a:t>
            </a:r>
          </a:p>
          <a:p>
            <a:pPr lvl="3">
              <a:lnSpc>
                <a:spcPct val="90000"/>
              </a:lnSpc>
            </a:pPr>
            <a:r>
              <a:rPr lang="nl-NL" sz="2000" dirty="0">
                <a:cs typeface="Courier New" pitchFamily="49" charset="0"/>
              </a:rPr>
              <a:t>omhulling</a:t>
            </a:r>
          </a:p>
          <a:p>
            <a:pPr lvl="3">
              <a:lnSpc>
                <a:spcPct val="90000"/>
              </a:lnSpc>
            </a:pPr>
            <a:r>
              <a:rPr lang="nl-NL" sz="2000" dirty="0">
                <a:cs typeface="Courier New" pitchFamily="49" charset="0"/>
              </a:rPr>
              <a:t>Sleufaanvulling</a:t>
            </a:r>
          </a:p>
          <a:p>
            <a:pPr lvl="3">
              <a:lnSpc>
                <a:spcPct val="90000"/>
              </a:lnSpc>
              <a:buFont typeface="Wingdings" pitchFamily="2" charset="2"/>
              <a:buNone/>
            </a:pPr>
            <a:endParaRPr lang="nl-NL" sz="2000" dirty="0">
              <a:cs typeface="Courier New" pitchFamily="49" charset="0"/>
            </a:endParaRPr>
          </a:p>
          <a:p>
            <a:pPr lvl="2">
              <a:lnSpc>
                <a:spcPct val="90000"/>
              </a:lnSpc>
            </a:pPr>
            <a:r>
              <a:rPr lang="nl-NL" sz="2000" dirty="0">
                <a:cs typeface="Courier New" pitchFamily="49" charset="0"/>
              </a:rPr>
              <a:t>Dijk, aarden wal (leeflaag voorzien)</a:t>
            </a:r>
          </a:p>
          <a:p>
            <a:pPr lvl="2">
              <a:lnSpc>
                <a:spcPct val="90000"/>
              </a:lnSpc>
              <a:buFont typeface="Wingdings" pitchFamily="2" charset="2"/>
              <a:buNone/>
            </a:pPr>
            <a:endParaRPr lang="nl-NL" sz="2000" dirty="0">
              <a:cs typeface="Courier New" pitchFamily="49" charset="0"/>
            </a:endParaRPr>
          </a:p>
          <a:p>
            <a:pPr lvl="2">
              <a:lnSpc>
                <a:spcPct val="90000"/>
              </a:lnSpc>
            </a:pPr>
            <a:r>
              <a:rPr lang="nl-NL" sz="2000" dirty="0">
                <a:cs typeface="Courier New" pitchFamily="49" charset="0"/>
              </a:rPr>
              <a:t>Stortplaatsen (oa stortdijken)</a:t>
            </a:r>
          </a:p>
          <a:p>
            <a:pPr lvl="3">
              <a:lnSpc>
                <a:spcPct val="90000"/>
              </a:lnSpc>
              <a:buFont typeface="Wingdings" pitchFamily="2" charset="2"/>
              <a:buNone/>
            </a:pPr>
            <a:endParaRPr lang="nl-NL" dirty="0">
              <a:cs typeface="Courier New" pitchFamily="49" charset="0"/>
            </a:endParaRPr>
          </a:p>
          <a:p>
            <a:pPr lvl="3">
              <a:lnSpc>
                <a:spcPct val="90000"/>
              </a:lnSpc>
              <a:buFont typeface="Wingdings" pitchFamily="2" charset="2"/>
              <a:buNone/>
            </a:pPr>
            <a:endParaRPr lang="nl-NL" dirty="0">
              <a:cs typeface="Courier New" pitchFamily="49" charset="0"/>
            </a:endParaRPr>
          </a:p>
        </p:txBody>
      </p:sp>
      <p:pic>
        <p:nvPicPr>
          <p:cNvPr id="4" name="Picture 3" descr="foto1.png"/>
          <p:cNvPicPr>
            <a:picLocks noChangeAspect="1"/>
          </p:cNvPicPr>
          <p:nvPr/>
        </p:nvPicPr>
        <p:blipFill>
          <a:blip r:embed="rId2"/>
          <a:stretch>
            <a:fillRect/>
          </a:stretch>
        </p:blipFill>
        <p:spPr>
          <a:xfrm>
            <a:off x="6008063" y="4193840"/>
            <a:ext cx="3807966" cy="2315507"/>
          </a:xfrm>
          <a:prstGeom prst="rect">
            <a:avLst/>
          </a:prstGeom>
        </p:spPr>
      </p:pic>
      <p:pic>
        <p:nvPicPr>
          <p:cNvPr id="5" name="Picture 4" descr="501%20render_01_002.jpg"/>
          <p:cNvPicPr>
            <a:picLocks noChangeAspect="1"/>
          </p:cNvPicPr>
          <p:nvPr/>
        </p:nvPicPr>
        <p:blipFill>
          <a:blip r:embed="rId3"/>
          <a:stretch>
            <a:fillRect/>
          </a:stretch>
        </p:blipFill>
        <p:spPr>
          <a:xfrm>
            <a:off x="7160964" y="1310575"/>
            <a:ext cx="3731046" cy="2100579"/>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a:xfrm>
            <a:off x="609600" y="277814"/>
            <a:ext cx="10972800" cy="1093787"/>
          </a:xfrm>
        </p:spPr>
        <p:txBody>
          <a:bodyPr>
            <a:normAutofit fontScale="90000"/>
          </a:bodyPr>
          <a:lstStyle/>
          <a:p>
            <a:r>
              <a:rPr lang="en-GB" sz="4000" dirty="0"/>
              <a:t>Z = </a:t>
            </a:r>
            <a:r>
              <a:rPr lang="en-GB" sz="4000" dirty="0" err="1"/>
              <a:t>gebruik</a:t>
            </a:r>
            <a:r>
              <a:rPr lang="en-GB" sz="4000" dirty="0"/>
              <a:t> </a:t>
            </a:r>
            <a:r>
              <a:rPr lang="en-GB" sz="4000" dirty="0" err="1"/>
              <a:t>als</a:t>
            </a:r>
            <a:r>
              <a:rPr lang="en-GB" sz="4000" dirty="0"/>
              <a:t> </a:t>
            </a:r>
            <a:r>
              <a:rPr lang="en-GB" sz="4000" dirty="0" err="1"/>
              <a:t>bouwkundig</a:t>
            </a:r>
            <a:r>
              <a:rPr lang="en-GB" sz="4000" dirty="0"/>
              <a:t> </a:t>
            </a:r>
            <a:r>
              <a:rPr lang="en-GB" sz="4000" dirty="0" err="1"/>
              <a:t>bodemgebruik</a:t>
            </a:r>
            <a:r>
              <a:rPr lang="en-GB" sz="4000" dirty="0"/>
              <a:t> – </a:t>
            </a:r>
            <a:r>
              <a:rPr lang="en-GB" sz="4000" dirty="0" err="1"/>
              <a:t>vormvast</a:t>
            </a:r>
            <a:r>
              <a:rPr lang="en-GB" sz="4000" dirty="0"/>
              <a:t> product</a:t>
            </a:r>
          </a:p>
        </p:txBody>
      </p:sp>
      <p:sp>
        <p:nvSpPr>
          <p:cNvPr id="312323" name="Rectangle 3"/>
          <p:cNvSpPr>
            <a:spLocks noGrp="1" noChangeArrowheads="1"/>
          </p:cNvSpPr>
          <p:nvPr>
            <p:ph type="body" idx="1"/>
          </p:nvPr>
        </p:nvSpPr>
        <p:spPr>
          <a:xfrm>
            <a:off x="609600" y="1524000"/>
            <a:ext cx="10972800" cy="4343400"/>
          </a:xfrm>
        </p:spPr>
        <p:txBody>
          <a:bodyPr/>
          <a:lstStyle/>
          <a:p>
            <a:r>
              <a:rPr lang="nl-NL" sz="2000" u="sng" dirty="0">
                <a:cs typeface="Courier New" pitchFamily="49" charset="0"/>
              </a:rPr>
              <a:t>Lijst vormvast product</a:t>
            </a:r>
            <a:r>
              <a:rPr lang="nl-NL" sz="2000" dirty="0">
                <a:cs typeface="Courier New" pitchFamily="49" charset="0"/>
              </a:rPr>
              <a:t>:</a:t>
            </a:r>
          </a:p>
          <a:p>
            <a:pPr lvl="2"/>
            <a:r>
              <a:rPr lang="nl-NL" sz="2000" dirty="0">
                <a:cs typeface="Courier New" pitchFamily="49" charset="0"/>
              </a:rPr>
              <a:t>Thermische processen</a:t>
            </a:r>
          </a:p>
          <a:p>
            <a:pPr lvl="3">
              <a:buFont typeface="Wingdings" pitchFamily="2" charset="2"/>
              <a:buNone/>
            </a:pPr>
            <a:endParaRPr lang="nl-NL" sz="2000" dirty="0">
              <a:cs typeface="Courier New" pitchFamily="49" charset="0"/>
            </a:endParaRPr>
          </a:p>
          <a:p>
            <a:pPr lvl="2"/>
            <a:r>
              <a:rPr lang="nl-NL" sz="2000" dirty="0">
                <a:cs typeface="Courier New" pitchFamily="49" charset="0"/>
              </a:rPr>
              <a:t>Bindmiddelen</a:t>
            </a:r>
          </a:p>
          <a:p>
            <a:pPr lvl="3"/>
            <a:r>
              <a:rPr lang="nl-NL" sz="2000" dirty="0">
                <a:cs typeface="Courier New" pitchFamily="49" charset="0"/>
              </a:rPr>
              <a:t>Betontoepassingen</a:t>
            </a:r>
          </a:p>
          <a:p>
            <a:pPr lvl="3"/>
            <a:r>
              <a:rPr lang="nl-NL" sz="2000" dirty="0">
                <a:cs typeface="Courier New" pitchFamily="49" charset="0"/>
              </a:rPr>
              <a:t>Cementtoepassingen</a:t>
            </a:r>
          </a:p>
          <a:p>
            <a:pPr lvl="3"/>
            <a:endParaRPr lang="nl-NL" dirty="0">
              <a:cs typeface="Courier New" pitchFamily="49" charset="0"/>
            </a:endParaRPr>
          </a:p>
          <a:p>
            <a:pPr lvl="3"/>
            <a:endParaRPr lang="nl-NL" dirty="0">
              <a:cs typeface="Courier New" pitchFamily="49" charset="0"/>
            </a:endParaRPr>
          </a:p>
          <a:p>
            <a:pPr lvl="3">
              <a:buFont typeface="Wingdings" pitchFamily="2" charset="2"/>
              <a:buNone/>
            </a:pPr>
            <a:endParaRPr lang="nl-NL" dirty="0">
              <a:cs typeface="Courier New" pitchFamily="49" charset="0"/>
            </a:endParaRPr>
          </a:p>
          <a:p>
            <a:pPr lvl="3">
              <a:buFont typeface="Wingdings" pitchFamily="2" charset="2"/>
              <a:buNone/>
            </a:pPr>
            <a:endParaRPr lang="nl-NL" dirty="0">
              <a:cs typeface="Courier New" pitchFamily="49" charset="0"/>
            </a:endParaRPr>
          </a:p>
        </p:txBody>
      </p:sp>
      <p:pic>
        <p:nvPicPr>
          <p:cNvPr id="4" name="Picture 3" descr="bakstenen-wienerberger-gamma.jpg"/>
          <p:cNvPicPr>
            <a:picLocks noChangeAspect="1"/>
          </p:cNvPicPr>
          <p:nvPr/>
        </p:nvPicPr>
        <p:blipFill>
          <a:blip r:embed="rId2"/>
          <a:stretch>
            <a:fillRect/>
          </a:stretch>
        </p:blipFill>
        <p:spPr>
          <a:xfrm>
            <a:off x="6719831" y="1162282"/>
            <a:ext cx="3426704" cy="2570028"/>
          </a:xfrm>
          <a:prstGeom prst="rect">
            <a:avLst/>
          </a:prstGeom>
        </p:spPr>
      </p:pic>
      <p:pic>
        <p:nvPicPr>
          <p:cNvPr id="5" name="Picture 4" descr="soil-retention-lego-blocks1.jpg"/>
          <p:cNvPicPr>
            <a:picLocks noChangeAspect="1"/>
          </p:cNvPicPr>
          <p:nvPr/>
        </p:nvPicPr>
        <p:blipFill>
          <a:blip r:embed="rId3"/>
          <a:stretch>
            <a:fillRect/>
          </a:stretch>
        </p:blipFill>
        <p:spPr>
          <a:xfrm>
            <a:off x="2181339" y="4237250"/>
            <a:ext cx="4226805" cy="2301261"/>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txBox="1">
            <a:spLocks/>
          </p:cNvSpPr>
          <p:nvPr/>
        </p:nvSpPr>
        <p:spPr>
          <a:xfrm>
            <a:off x="911424" y="836713"/>
            <a:ext cx="10972800" cy="4453955"/>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nl-BE" sz="2400" b="0" i="0" u="none" strike="noStrike" kern="1200" cap="none" spc="0" normalizeH="0" baseline="0" noProof="0" dirty="0" smtClean="0">
              <a:ln>
                <a:noFill/>
              </a:ln>
              <a:solidFill>
                <a:schemeClr val="bg2"/>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nl-BE" sz="2400" b="0" i="0" u="none" strike="noStrike" kern="1200" cap="none" spc="0" normalizeH="0" baseline="0" noProof="0" dirty="0" smtClean="0">
              <a:ln>
                <a:noFill/>
              </a:ln>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nl-BE" sz="2400" b="0" i="0" u="none" strike="noStrike" kern="1200" cap="none" spc="0" normalizeH="0" baseline="0" noProof="0" dirty="0" smtClean="0">
                <a:ln>
                  <a:noFill/>
                </a:ln>
                <a:solidFill>
                  <a:schemeClr val="bg2"/>
                </a:solidFill>
                <a:effectLst/>
                <a:uLnTx/>
                <a:uFillTx/>
                <a:latin typeface="+mn-lt"/>
                <a:ea typeface="+mn-ea"/>
                <a:cs typeface="+mn-cs"/>
              </a:rPr>
              <a:t>:</a:t>
            </a:r>
          </a:p>
          <a:p>
            <a:pPr marL="45720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nl-BE" sz="2400" b="0" i="0" u="none" strike="noStrike" kern="1200" cap="none" spc="0" normalizeH="0" baseline="0" noProof="0" dirty="0" smtClean="0">
                <a:ln>
                  <a:noFill/>
                </a:ln>
                <a:solidFill>
                  <a:srgbClr val="FF0000"/>
                </a:solidFill>
                <a:effectLst/>
                <a:uLnTx/>
                <a:uFillTx/>
                <a:latin typeface="+mn-lt"/>
                <a:ea typeface="+mn-ea"/>
                <a:cs typeface="+mn-cs"/>
              </a:rPr>
              <a:t>2</a:t>
            </a:r>
            <a:r>
              <a:rPr kumimoji="0" lang="nl-BE"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.x.x: vrij te gebruiken</a:t>
            </a:r>
          </a:p>
          <a:p>
            <a:pPr marL="45720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nl-BE"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a:p>
            <a:pPr marL="45720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nl-BE"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x.x.</a:t>
            </a:r>
            <a:r>
              <a:rPr kumimoji="0" lang="nl-BE" sz="2400" b="0" i="0" u="none" strike="noStrike" kern="1200" cap="none" spc="0" normalizeH="0" baseline="0" noProof="0" dirty="0" smtClean="0">
                <a:ln>
                  <a:noFill/>
                </a:ln>
                <a:solidFill>
                  <a:srgbClr val="FF0000"/>
                </a:solidFill>
                <a:effectLst/>
                <a:uLnTx/>
                <a:uFillTx/>
                <a:latin typeface="+mn-lt"/>
                <a:ea typeface="+mn-ea"/>
                <a:cs typeface="+mn-cs"/>
              </a:rPr>
              <a:t>1</a:t>
            </a:r>
            <a:r>
              <a:rPr kumimoji="0" lang="nl-BE"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 te gebruiken in bouwkundige toepassingen</a:t>
            </a:r>
          </a:p>
          <a:p>
            <a:pPr marL="45720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nl-BE"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a:p>
            <a:pPr marL="45720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nl-BE"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x.</a:t>
            </a:r>
            <a:r>
              <a:rPr kumimoji="0" lang="nl-BE" sz="2400" b="0" i="0" u="none" strike="noStrike" kern="1200" cap="none" spc="0" normalizeH="0" baseline="0" noProof="0" dirty="0" smtClean="0">
                <a:ln>
                  <a:noFill/>
                </a:ln>
                <a:solidFill>
                  <a:srgbClr val="FF0000"/>
                </a:solidFill>
                <a:effectLst/>
                <a:uLnTx/>
                <a:uFillTx/>
                <a:latin typeface="+mn-lt"/>
                <a:ea typeface="+mn-ea"/>
                <a:cs typeface="+mn-cs"/>
              </a:rPr>
              <a:t>1</a:t>
            </a:r>
            <a:r>
              <a:rPr kumimoji="0" lang="nl-BE"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.x: vrij te gebruiken binnen (deel) van de werf</a:t>
            </a:r>
          </a:p>
          <a:p>
            <a:pPr marL="45720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nl-BE"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endParaRPr>
          </a:p>
          <a:p>
            <a:pPr marL="457200" marR="0" lvl="1"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nl-BE" sz="2400" b="0" i="0" u="none" strike="noStrike" kern="1200" cap="none" spc="0" normalizeH="0" baseline="0" noProof="0" dirty="0" smtClean="0">
                <a:ln>
                  <a:noFill/>
                </a:ln>
                <a:solidFill>
                  <a:srgbClr val="FF0000"/>
                </a:solidFill>
                <a:effectLst/>
                <a:uLnTx/>
                <a:uFillTx/>
                <a:latin typeface="+mn-lt"/>
                <a:ea typeface="+mn-ea"/>
                <a:cs typeface="+mn-cs"/>
              </a:rPr>
              <a:t>999</a:t>
            </a:r>
            <a:r>
              <a:rPr kumimoji="0" lang="nl-BE" sz="2400" b="0" i="0" u="none" strike="noStrike" kern="1200" cap="none" spc="0" normalizeH="0" baseline="0" noProof="0" dirty="0" smtClean="0">
                <a:ln>
                  <a:noFill/>
                </a:ln>
                <a:solidFill>
                  <a:schemeClr val="tx1">
                    <a:lumMod val="75000"/>
                    <a:lumOff val="25000"/>
                  </a:schemeClr>
                </a:solidFill>
                <a:effectLst/>
                <a:uLnTx/>
                <a:uFillTx/>
                <a:latin typeface="+mn-lt"/>
                <a:ea typeface="+mn-ea"/>
                <a:cs typeface="+mn-cs"/>
              </a:rPr>
              <a:t>: af te voeren naar grondreinigingscentrum</a:t>
            </a:r>
            <a:endParaRPr kumimoji="0" lang="nl-BE" sz="2400" b="0" i="0" u="none" strike="noStrike" kern="1200" cap="none" spc="0" normalizeH="0" baseline="0" noProof="0" dirty="0">
              <a:ln>
                <a:noFill/>
              </a:ln>
              <a:solidFill>
                <a:schemeClr val="tx1">
                  <a:lumMod val="75000"/>
                  <a:lumOff val="25000"/>
                </a:schemeClr>
              </a:solidFill>
              <a:effectLst/>
              <a:uLnTx/>
              <a:uFillTx/>
              <a:latin typeface="+mn-lt"/>
              <a:ea typeface="+mn-ea"/>
              <a:cs typeface="+mn-cs"/>
            </a:endParaRPr>
          </a:p>
        </p:txBody>
      </p:sp>
      <p:sp>
        <p:nvSpPr>
          <p:cNvPr id="3" name="Title 2"/>
          <p:cNvSpPr>
            <a:spLocks noGrp="1"/>
          </p:cNvSpPr>
          <p:nvPr>
            <p:ph type="title"/>
          </p:nvPr>
        </p:nvSpPr>
        <p:spPr/>
        <p:txBody>
          <a:bodyPr/>
          <a:lstStyle/>
          <a:p>
            <a:r>
              <a:rPr lang="nl-BE" dirty="0" smtClean="0"/>
              <a:t>Krachtlijnen driedelige code</a:t>
            </a:r>
            <a:endParaRPr lang="nl-BE"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nl-BE" dirty="0" smtClean="0"/>
              <a:t>Wat met onverwachte verontreiniging?</a:t>
            </a:r>
            <a:endParaRPr lang="nl-BE" dirty="0"/>
          </a:p>
        </p:txBody>
      </p:sp>
      <p:sp>
        <p:nvSpPr>
          <p:cNvPr id="5" name="Content Placeholder 4"/>
          <p:cNvSpPr>
            <a:spLocks noGrp="1"/>
          </p:cNvSpPr>
          <p:nvPr>
            <p:ph idx="1"/>
          </p:nvPr>
        </p:nvSpPr>
        <p:spPr/>
        <p:txBody>
          <a:bodyPr>
            <a:normAutofit/>
          </a:bodyPr>
          <a:lstStyle/>
          <a:p>
            <a:r>
              <a:rPr lang="nl-BE" dirty="0" smtClean="0"/>
              <a:t>Grondwerker moet opdrachtgever verwittigen</a:t>
            </a:r>
          </a:p>
          <a:p>
            <a:pPr>
              <a:buNone/>
            </a:pPr>
            <a:endParaRPr lang="nl-BE" dirty="0" smtClean="0"/>
          </a:p>
          <a:p>
            <a:r>
              <a:rPr lang="nl-BE" dirty="0" smtClean="0"/>
              <a:t>Opdrachtgever verwittigt desgevallend de eigenaar van het terrein</a:t>
            </a:r>
          </a:p>
          <a:p>
            <a:pPr>
              <a:buNone/>
            </a:pPr>
            <a:endParaRPr lang="nl-BE" dirty="0" smtClean="0"/>
          </a:p>
          <a:p>
            <a:r>
              <a:rPr lang="nl-BE" dirty="0" smtClean="0"/>
              <a:t>Vermijd bijkomende risico’s en verontreiniging</a:t>
            </a:r>
          </a:p>
          <a:p>
            <a:pPr>
              <a:buNone/>
            </a:pPr>
            <a:endParaRPr lang="nl-BE" dirty="0" smtClean="0"/>
          </a:p>
          <a:p>
            <a:r>
              <a:rPr lang="nl-BE" dirty="0" smtClean="0"/>
              <a:t>Neem voorzorgsmaatregelen (onderliggende folie, afdekken hoop, vermijd opmenging...)</a:t>
            </a:r>
          </a:p>
          <a:p>
            <a:pPr>
              <a:buNone/>
            </a:pPr>
            <a:endParaRPr lang="nl-BE" dirty="0" smtClean="0"/>
          </a:p>
          <a:p>
            <a:r>
              <a:rPr lang="nl-BE" dirty="0" smtClean="0">
                <a:solidFill>
                  <a:srgbClr val="FF0000"/>
                </a:solidFill>
              </a:rPr>
              <a:t>Zorg voor goede besteksbepalingen</a:t>
            </a:r>
          </a:p>
        </p:txBody>
      </p:sp>
      <p:pic>
        <p:nvPicPr>
          <p:cNvPr id="6" name="Picture 5" descr="bodemverontreinigi_1192108a.jpg"/>
          <p:cNvPicPr>
            <a:picLocks noChangeAspect="1"/>
          </p:cNvPicPr>
          <p:nvPr/>
        </p:nvPicPr>
        <p:blipFill>
          <a:blip r:embed="rId2"/>
          <a:stretch>
            <a:fillRect/>
          </a:stretch>
        </p:blipFill>
        <p:spPr>
          <a:xfrm>
            <a:off x="8292615" y="1437701"/>
            <a:ext cx="3484415" cy="2613311"/>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smtClean="0"/>
              <a:t>Praktijkvoorbeeld procedure: hoe moet het (niet)?</a:t>
            </a:r>
            <a:endParaRPr lang="nl-BE"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nl-BE" dirty="0" smtClean="0"/>
              <a:t>Voorbeeld  </a:t>
            </a:r>
            <a:endParaRPr lang="en-US" dirty="0" smtClean="0"/>
          </a:p>
        </p:txBody>
      </p:sp>
      <p:sp>
        <p:nvSpPr>
          <p:cNvPr id="21507" name="Rectangle 3"/>
          <p:cNvSpPr>
            <a:spLocks noGrp="1" noChangeArrowheads="1"/>
          </p:cNvSpPr>
          <p:nvPr>
            <p:ph type="body" idx="1"/>
          </p:nvPr>
        </p:nvSpPr>
        <p:spPr/>
        <p:txBody>
          <a:bodyPr/>
          <a:lstStyle/>
          <a:p>
            <a:pPr eaLnBrk="1" hangingPunct="1"/>
            <a:r>
              <a:rPr lang="nl-BE" sz="2000" dirty="0" smtClean="0"/>
              <a:t>Bouwproject openbaar bestuur in 2 fasen</a:t>
            </a:r>
          </a:p>
          <a:p>
            <a:pPr eaLnBrk="1" hangingPunct="1">
              <a:buFont typeface="Wingdings" pitchFamily="2" charset="2"/>
              <a:buNone/>
            </a:pPr>
            <a:endParaRPr lang="nl-BE" dirty="0" smtClean="0"/>
          </a:p>
        </p:txBody>
      </p:sp>
      <p:sp>
        <p:nvSpPr>
          <p:cNvPr id="5" name="Freeform 4"/>
          <p:cNvSpPr/>
          <p:nvPr/>
        </p:nvSpPr>
        <p:spPr>
          <a:xfrm>
            <a:off x="1487488" y="2348880"/>
            <a:ext cx="7538435" cy="3670479"/>
          </a:xfrm>
          <a:custGeom>
            <a:avLst/>
            <a:gdLst>
              <a:gd name="connsiteX0" fmla="*/ 103031 w 5653826"/>
              <a:gd name="connsiteY0" fmla="*/ 2137893 h 3670479"/>
              <a:gd name="connsiteX1" fmla="*/ 4082603 w 5653826"/>
              <a:gd name="connsiteY1" fmla="*/ 0 h 3670479"/>
              <a:gd name="connsiteX2" fmla="*/ 5653826 w 5653826"/>
              <a:gd name="connsiteY2" fmla="*/ 1712890 h 3670479"/>
              <a:gd name="connsiteX3" fmla="*/ 2215167 w 5653826"/>
              <a:gd name="connsiteY3" fmla="*/ 2034862 h 3670479"/>
              <a:gd name="connsiteX4" fmla="*/ 2228045 w 5653826"/>
              <a:gd name="connsiteY4" fmla="*/ 2511380 h 3670479"/>
              <a:gd name="connsiteX5" fmla="*/ 4172755 w 5653826"/>
              <a:gd name="connsiteY5" fmla="*/ 2871988 h 3670479"/>
              <a:gd name="connsiteX6" fmla="*/ 4262907 w 5653826"/>
              <a:gd name="connsiteY6" fmla="*/ 3670479 h 3670479"/>
              <a:gd name="connsiteX7" fmla="*/ 1468192 w 5653826"/>
              <a:gd name="connsiteY7" fmla="*/ 3606084 h 3670479"/>
              <a:gd name="connsiteX8" fmla="*/ 38637 w 5653826"/>
              <a:gd name="connsiteY8" fmla="*/ 2202287 h 3670479"/>
              <a:gd name="connsiteX9" fmla="*/ 0 w 5653826"/>
              <a:gd name="connsiteY9" fmla="*/ 2215166 h 3670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53826" h="3670479">
                <a:moveTo>
                  <a:pt x="103031" y="2137893"/>
                </a:moveTo>
                <a:lnTo>
                  <a:pt x="4082603" y="0"/>
                </a:lnTo>
                <a:lnTo>
                  <a:pt x="5653826" y="1712890"/>
                </a:lnTo>
                <a:lnTo>
                  <a:pt x="2215167" y="2034862"/>
                </a:lnTo>
                <a:lnTo>
                  <a:pt x="2228045" y="2511380"/>
                </a:lnTo>
                <a:lnTo>
                  <a:pt x="4172755" y="2871988"/>
                </a:lnTo>
                <a:lnTo>
                  <a:pt x="4262907" y="3670479"/>
                </a:lnTo>
                <a:lnTo>
                  <a:pt x="1468192" y="3606084"/>
                </a:lnTo>
                <a:lnTo>
                  <a:pt x="38637" y="2202287"/>
                </a:lnTo>
                <a:lnTo>
                  <a:pt x="0" y="2215166"/>
                </a:lnTo>
              </a:path>
            </a:pathLst>
          </a:custGeom>
          <a:solidFill>
            <a:srgbClr val="FFC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6" name="Freeform 5"/>
          <p:cNvSpPr/>
          <p:nvPr/>
        </p:nvSpPr>
        <p:spPr>
          <a:xfrm>
            <a:off x="4175787" y="4149080"/>
            <a:ext cx="5014175" cy="1880316"/>
          </a:xfrm>
          <a:custGeom>
            <a:avLst/>
            <a:gdLst>
              <a:gd name="connsiteX0" fmla="*/ 25757 w 3760631"/>
              <a:gd name="connsiteY0" fmla="*/ 270456 h 1880316"/>
              <a:gd name="connsiteX1" fmla="*/ 3425780 w 3760631"/>
              <a:gd name="connsiteY1" fmla="*/ 0 h 1880316"/>
              <a:gd name="connsiteX2" fmla="*/ 3760631 w 3760631"/>
              <a:gd name="connsiteY2" fmla="*/ 1609859 h 1880316"/>
              <a:gd name="connsiteX3" fmla="*/ 2047740 w 3760631"/>
              <a:gd name="connsiteY3" fmla="*/ 1880316 h 1880316"/>
              <a:gd name="connsiteX4" fmla="*/ 2009104 w 3760631"/>
              <a:gd name="connsiteY4" fmla="*/ 1107583 h 1880316"/>
              <a:gd name="connsiteX5" fmla="*/ 0 w 3760631"/>
              <a:gd name="connsiteY5" fmla="*/ 721217 h 1880316"/>
              <a:gd name="connsiteX6" fmla="*/ 25757 w 3760631"/>
              <a:gd name="connsiteY6" fmla="*/ 270456 h 188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0631" h="1880316">
                <a:moveTo>
                  <a:pt x="25757" y="270456"/>
                </a:moveTo>
                <a:lnTo>
                  <a:pt x="3425780" y="0"/>
                </a:lnTo>
                <a:lnTo>
                  <a:pt x="3760631" y="1609859"/>
                </a:lnTo>
                <a:lnTo>
                  <a:pt x="2047740" y="1880316"/>
                </a:lnTo>
                <a:lnTo>
                  <a:pt x="2009104" y="1107583"/>
                </a:lnTo>
                <a:lnTo>
                  <a:pt x="0" y="721217"/>
                </a:lnTo>
                <a:lnTo>
                  <a:pt x="25757" y="27045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tangle 6"/>
          <p:cNvSpPr/>
          <p:nvPr/>
        </p:nvSpPr>
        <p:spPr>
          <a:xfrm>
            <a:off x="6672064" y="4725144"/>
            <a:ext cx="1344149"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solidFill>
                  <a:schemeClr val="tx1"/>
                </a:solidFill>
              </a:rPr>
              <a:t>1</a:t>
            </a:r>
            <a:r>
              <a:rPr lang="nl-BE" baseline="30000" dirty="0" smtClean="0">
                <a:solidFill>
                  <a:schemeClr val="tx1"/>
                </a:solidFill>
              </a:rPr>
              <a:t>e</a:t>
            </a:r>
            <a:r>
              <a:rPr lang="nl-BE" dirty="0" smtClean="0">
                <a:solidFill>
                  <a:schemeClr val="tx1"/>
                </a:solidFill>
              </a:rPr>
              <a:t> fase</a:t>
            </a:r>
            <a:endParaRPr lang="nl-BE" dirty="0"/>
          </a:p>
        </p:txBody>
      </p:sp>
      <p:sp>
        <p:nvSpPr>
          <p:cNvPr id="8" name="Rectangle 7"/>
          <p:cNvSpPr/>
          <p:nvPr/>
        </p:nvSpPr>
        <p:spPr>
          <a:xfrm>
            <a:off x="4655840" y="3501008"/>
            <a:ext cx="1344149"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smtClean="0">
                <a:solidFill>
                  <a:schemeClr val="tx1"/>
                </a:solidFill>
              </a:rPr>
              <a:t>2</a:t>
            </a:r>
            <a:r>
              <a:rPr lang="nl-BE" baseline="30000" dirty="0" smtClean="0">
                <a:solidFill>
                  <a:schemeClr val="tx1"/>
                </a:solidFill>
              </a:rPr>
              <a:t>e</a:t>
            </a:r>
            <a:r>
              <a:rPr lang="nl-BE" dirty="0" smtClean="0">
                <a:solidFill>
                  <a:schemeClr val="tx1"/>
                </a:solidFill>
              </a:rPr>
              <a:t> fase</a:t>
            </a:r>
            <a:endParaRPr lang="nl-BE" dirty="0"/>
          </a:p>
        </p:txBody>
      </p:sp>
      <p:sp>
        <p:nvSpPr>
          <p:cNvPr id="9" name="Slide Number Placeholder 8"/>
          <p:cNvSpPr>
            <a:spLocks noGrp="1"/>
          </p:cNvSpPr>
          <p:nvPr>
            <p:ph type="sldNum" sz="quarter" idx="12"/>
          </p:nvPr>
        </p:nvSpPr>
        <p:spPr/>
        <p:txBody>
          <a:bodyPr/>
          <a:lstStyle/>
          <a:p>
            <a:fld id="{5AB7DB15-4231-46B1-8794-DC1603789F69}" type="slidenum">
              <a:rPr lang="nl-BE" smtClean="0"/>
              <a:pPr/>
              <a:t>33</a:t>
            </a:fld>
            <a:endParaRPr lang="nl-BE"/>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nl-BE" dirty="0" smtClean="0"/>
              <a:t>Voorbeeld  </a:t>
            </a:r>
            <a:endParaRPr lang="en-US" dirty="0" smtClean="0"/>
          </a:p>
        </p:txBody>
      </p:sp>
      <p:sp>
        <p:nvSpPr>
          <p:cNvPr id="22531" name="Rectangle 3"/>
          <p:cNvSpPr>
            <a:spLocks noGrp="1" noChangeArrowheads="1"/>
          </p:cNvSpPr>
          <p:nvPr>
            <p:ph type="body" idx="1"/>
          </p:nvPr>
        </p:nvSpPr>
        <p:spPr/>
        <p:txBody>
          <a:bodyPr>
            <a:normAutofit fontScale="55000" lnSpcReduction="20000"/>
          </a:bodyPr>
          <a:lstStyle/>
          <a:p>
            <a:pPr eaLnBrk="1" hangingPunct="1">
              <a:lnSpc>
                <a:spcPct val="90000"/>
              </a:lnSpc>
            </a:pPr>
            <a:r>
              <a:rPr lang="nl-BE" sz="2900" dirty="0" smtClean="0"/>
              <a:t>Fase 1:</a:t>
            </a:r>
          </a:p>
          <a:p>
            <a:pPr lvl="1" eaLnBrk="1" hangingPunct="1">
              <a:lnSpc>
                <a:spcPct val="90000"/>
              </a:lnSpc>
            </a:pPr>
            <a:r>
              <a:rPr lang="nl-BE" sz="2900" dirty="0" smtClean="0"/>
              <a:t>6000 m³</a:t>
            </a:r>
          </a:p>
          <a:p>
            <a:pPr lvl="1" eaLnBrk="1" hangingPunct="1">
              <a:lnSpc>
                <a:spcPct val="90000"/>
              </a:lnSpc>
            </a:pPr>
            <a:r>
              <a:rPr lang="nl-BE" sz="2900" dirty="0" smtClean="0"/>
              <a:t>max. diepte 4 m-mv</a:t>
            </a:r>
          </a:p>
          <a:p>
            <a:pPr lvl="1" eaLnBrk="1" hangingPunct="1">
              <a:lnSpc>
                <a:spcPct val="90000"/>
              </a:lnSpc>
            </a:pPr>
            <a:r>
              <a:rPr lang="nl-BE" sz="2900" dirty="0" smtClean="0"/>
              <a:t>deels hergebruik op werf mogelijk</a:t>
            </a:r>
          </a:p>
          <a:p>
            <a:pPr lvl="1" eaLnBrk="1" hangingPunct="1">
              <a:lnSpc>
                <a:spcPct val="90000"/>
              </a:lnSpc>
            </a:pPr>
            <a:r>
              <a:rPr lang="nl-BE" sz="2900" dirty="0" smtClean="0"/>
              <a:t>Bodemonderzoek eind 2006</a:t>
            </a:r>
          </a:p>
          <a:p>
            <a:pPr lvl="1" eaLnBrk="1" hangingPunct="1">
              <a:lnSpc>
                <a:spcPct val="90000"/>
              </a:lnSpc>
            </a:pPr>
            <a:r>
              <a:rPr lang="nl-BE" sz="2900" dirty="0" smtClean="0"/>
              <a:t>Aanvang medio 2007</a:t>
            </a:r>
          </a:p>
          <a:p>
            <a:pPr lvl="1" eaLnBrk="1" hangingPunct="1">
              <a:lnSpc>
                <a:spcPct val="90000"/>
              </a:lnSpc>
              <a:buFont typeface="Wingdings" pitchFamily="2" charset="2"/>
              <a:buNone/>
            </a:pPr>
            <a:endParaRPr lang="nl-BE" sz="2900" dirty="0" smtClean="0"/>
          </a:p>
          <a:p>
            <a:pPr eaLnBrk="1" hangingPunct="1">
              <a:lnSpc>
                <a:spcPct val="90000"/>
              </a:lnSpc>
            </a:pPr>
            <a:r>
              <a:rPr lang="nl-BE" sz="2900" dirty="0" smtClean="0"/>
              <a:t>Fase 2:</a:t>
            </a:r>
          </a:p>
          <a:p>
            <a:pPr lvl="1" eaLnBrk="1" hangingPunct="1">
              <a:lnSpc>
                <a:spcPct val="90000"/>
              </a:lnSpc>
            </a:pPr>
            <a:r>
              <a:rPr lang="nl-BE" sz="2900" dirty="0" smtClean="0"/>
              <a:t>13.000 m³</a:t>
            </a:r>
          </a:p>
          <a:p>
            <a:pPr lvl="1" eaLnBrk="1" hangingPunct="1">
              <a:lnSpc>
                <a:spcPct val="90000"/>
              </a:lnSpc>
            </a:pPr>
            <a:r>
              <a:rPr lang="nl-BE" sz="2900" dirty="0" smtClean="0"/>
              <a:t>max. diepte 7,4 m-mv</a:t>
            </a:r>
          </a:p>
          <a:p>
            <a:pPr lvl="1" eaLnBrk="1" hangingPunct="1">
              <a:lnSpc>
                <a:spcPct val="90000"/>
              </a:lnSpc>
            </a:pPr>
            <a:r>
              <a:rPr lang="nl-BE" sz="2900" dirty="0" smtClean="0"/>
              <a:t>deels hergebruik op werf mogelijk</a:t>
            </a:r>
          </a:p>
          <a:p>
            <a:pPr lvl="1" eaLnBrk="1" hangingPunct="1">
              <a:lnSpc>
                <a:spcPct val="90000"/>
              </a:lnSpc>
            </a:pPr>
            <a:r>
              <a:rPr lang="nl-BE" sz="2900" dirty="0" smtClean="0"/>
              <a:t>Bodemonderzoek augustus 2009</a:t>
            </a:r>
          </a:p>
          <a:p>
            <a:pPr lvl="1" eaLnBrk="1" hangingPunct="1">
              <a:lnSpc>
                <a:spcPct val="90000"/>
              </a:lnSpc>
            </a:pPr>
            <a:r>
              <a:rPr lang="nl-BE" sz="2900" dirty="0" smtClean="0"/>
              <a:t>Aanvang eind 2009</a:t>
            </a:r>
          </a:p>
          <a:p>
            <a:pPr eaLnBrk="1" hangingPunct="1">
              <a:lnSpc>
                <a:spcPct val="90000"/>
              </a:lnSpc>
              <a:buFont typeface="Wingdings" pitchFamily="2" charset="2"/>
              <a:buNone/>
            </a:pPr>
            <a:endParaRPr lang="nl-BE" sz="2400" dirty="0" smtClean="0"/>
          </a:p>
        </p:txBody>
      </p:sp>
      <p:sp>
        <p:nvSpPr>
          <p:cNvPr id="4" name="Slide Number Placeholder 3"/>
          <p:cNvSpPr>
            <a:spLocks noGrp="1"/>
          </p:cNvSpPr>
          <p:nvPr>
            <p:ph type="sldNum" sz="quarter" idx="12"/>
          </p:nvPr>
        </p:nvSpPr>
        <p:spPr/>
        <p:txBody>
          <a:bodyPr/>
          <a:lstStyle/>
          <a:p>
            <a:fld id="{5AB7DB15-4231-46B1-8794-DC1603789F69}" type="slidenum">
              <a:rPr lang="nl-BE" smtClean="0"/>
              <a:pPr/>
              <a:t>34</a:t>
            </a:fld>
            <a:endParaRPr lang="nl-BE"/>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nl-BE" dirty="0" smtClean="0"/>
              <a:t>Voorbeeld  </a:t>
            </a:r>
            <a:endParaRPr lang="en-US" dirty="0" smtClean="0"/>
          </a:p>
        </p:txBody>
      </p:sp>
      <p:sp>
        <p:nvSpPr>
          <p:cNvPr id="23555" name="Rectangle 3"/>
          <p:cNvSpPr>
            <a:spLocks noGrp="1" noChangeArrowheads="1"/>
          </p:cNvSpPr>
          <p:nvPr>
            <p:ph type="body" idx="1"/>
          </p:nvPr>
        </p:nvSpPr>
        <p:spPr/>
        <p:txBody>
          <a:bodyPr/>
          <a:lstStyle/>
          <a:p>
            <a:pPr eaLnBrk="1" hangingPunct="1">
              <a:buFont typeface="Wingdings" pitchFamily="2" charset="2"/>
              <a:buNone/>
            </a:pPr>
            <a:r>
              <a:rPr lang="nl-BE" sz="2000" dirty="0" smtClean="0"/>
              <a:t>Bodemonderzoek in fase 1 (2006)</a:t>
            </a:r>
          </a:p>
          <a:p>
            <a:pPr lvl="1" eaLnBrk="1" hangingPunct="1"/>
            <a:r>
              <a:rPr lang="en-US" sz="2000" dirty="0" err="1" smtClean="0"/>
              <a:t>Toplaag</a:t>
            </a:r>
            <a:r>
              <a:rPr lang="en-US" sz="2000" dirty="0" smtClean="0"/>
              <a:t> </a:t>
            </a:r>
            <a:r>
              <a:rPr lang="en-US" sz="2000" dirty="0" smtClean="0">
                <a:sym typeface="Wingdings" pitchFamily="2" charset="2"/>
              </a:rPr>
              <a:t> </a:t>
            </a:r>
            <a:r>
              <a:rPr lang="en-US" sz="2000" dirty="0" err="1" smtClean="0">
                <a:sym typeface="Wingdings" pitchFamily="2" charset="2"/>
              </a:rPr>
              <a:t>enkel</a:t>
            </a:r>
            <a:r>
              <a:rPr lang="en-US" sz="2000" dirty="0" smtClean="0">
                <a:sym typeface="Wingdings" pitchFamily="2" charset="2"/>
              </a:rPr>
              <a:t> </a:t>
            </a:r>
            <a:r>
              <a:rPr lang="en-US" sz="2000" dirty="0" err="1" smtClean="0">
                <a:sym typeface="Wingdings" pitchFamily="2" charset="2"/>
              </a:rPr>
              <a:t>bouwkundig</a:t>
            </a:r>
            <a:r>
              <a:rPr lang="en-US" sz="2000" dirty="0" smtClean="0">
                <a:sym typeface="Wingdings" pitchFamily="2" charset="2"/>
              </a:rPr>
              <a:t> </a:t>
            </a:r>
            <a:r>
              <a:rPr lang="en-US" sz="2000" dirty="0" err="1" smtClean="0">
                <a:sym typeface="Wingdings" pitchFamily="2" charset="2"/>
              </a:rPr>
              <a:t>gebruik</a:t>
            </a:r>
            <a:endParaRPr lang="en-US" sz="2000" dirty="0" smtClean="0">
              <a:sym typeface="Wingdings" pitchFamily="2" charset="2"/>
            </a:endParaRPr>
          </a:p>
          <a:p>
            <a:pPr lvl="1" eaLnBrk="1" hangingPunct="1"/>
            <a:r>
              <a:rPr lang="en-US" sz="2000" dirty="0" smtClean="0"/>
              <a:t>1 – 4 m-</a:t>
            </a:r>
            <a:r>
              <a:rPr lang="en-US" sz="2000" dirty="0" err="1" smtClean="0"/>
              <a:t>mv</a:t>
            </a:r>
            <a:r>
              <a:rPr lang="en-US" sz="2000" dirty="0" smtClean="0"/>
              <a:t> </a:t>
            </a:r>
            <a:r>
              <a:rPr lang="en-US" sz="2000" dirty="0" smtClean="0">
                <a:sym typeface="Wingdings" pitchFamily="2" charset="2"/>
              </a:rPr>
              <a:t> </a:t>
            </a:r>
            <a:r>
              <a:rPr lang="en-US" sz="2000" dirty="0" err="1" smtClean="0">
                <a:sym typeface="Wingdings" pitchFamily="2" charset="2"/>
              </a:rPr>
              <a:t>vrij</a:t>
            </a:r>
            <a:r>
              <a:rPr lang="en-US" sz="2000" dirty="0" smtClean="0">
                <a:sym typeface="Wingdings" pitchFamily="2" charset="2"/>
              </a:rPr>
              <a:t> </a:t>
            </a:r>
            <a:r>
              <a:rPr lang="en-US" sz="2000" dirty="0" err="1" smtClean="0">
                <a:sym typeface="Wingdings" pitchFamily="2" charset="2"/>
              </a:rPr>
              <a:t>gebruik</a:t>
            </a:r>
            <a:endParaRPr lang="en-US" sz="2000" dirty="0" smtClean="0">
              <a:sym typeface="Wingdings" pitchFamily="2" charset="2"/>
            </a:endParaRPr>
          </a:p>
          <a:p>
            <a:pPr lvl="1" eaLnBrk="1" hangingPunct="1"/>
            <a:r>
              <a:rPr lang="en-US" sz="2000" dirty="0" smtClean="0">
                <a:sym typeface="Wingdings" pitchFamily="2" charset="2"/>
              </a:rPr>
              <a:t>4 </a:t>
            </a:r>
            <a:r>
              <a:rPr lang="nl-BE" sz="2000" dirty="0" smtClean="0">
                <a:sym typeface="Wingdings" pitchFamily="2" charset="2"/>
              </a:rPr>
              <a:t>– 7 m-mv  gebruik binnen werf</a:t>
            </a:r>
          </a:p>
          <a:p>
            <a:pPr lvl="1" eaLnBrk="1" hangingPunct="1">
              <a:buFont typeface="Wingdings" pitchFamily="2" charset="2"/>
              <a:buNone/>
            </a:pPr>
            <a:r>
              <a:rPr lang="nl-BE" sz="2000" dirty="0" smtClean="0">
                <a:sym typeface="Wingdings" pitchFamily="2" charset="2"/>
              </a:rPr>
              <a:t>                      bouwkundig gebruik</a:t>
            </a:r>
          </a:p>
          <a:p>
            <a:pPr lvl="3" eaLnBrk="1" hangingPunct="1">
              <a:buFont typeface="Wingdings" pitchFamily="2" charset="2"/>
              <a:buNone/>
            </a:pPr>
            <a:r>
              <a:rPr lang="nl-BE" dirty="0" smtClean="0"/>
              <a:t>                 </a:t>
            </a:r>
            <a:endParaRPr lang="en-US" dirty="0" smtClean="0"/>
          </a:p>
        </p:txBody>
      </p:sp>
      <p:sp>
        <p:nvSpPr>
          <p:cNvPr id="6" name="Freeform 5"/>
          <p:cNvSpPr/>
          <p:nvPr/>
        </p:nvSpPr>
        <p:spPr>
          <a:xfrm>
            <a:off x="3407702" y="4005065"/>
            <a:ext cx="5664629" cy="2590359"/>
          </a:xfrm>
          <a:custGeom>
            <a:avLst/>
            <a:gdLst>
              <a:gd name="connsiteX0" fmla="*/ 103031 w 5653826"/>
              <a:gd name="connsiteY0" fmla="*/ 2137893 h 3670479"/>
              <a:gd name="connsiteX1" fmla="*/ 4082603 w 5653826"/>
              <a:gd name="connsiteY1" fmla="*/ 0 h 3670479"/>
              <a:gd name="connsiteX2" fmla="*/ 5653826 w 5653826"/>
              <a:gd name="connsiteY2" fmla="*/ 1712890 h 3670479"/>
              <a:gd name="connsiteX3" fmla="*/ 2215167 w 5653826"/>
              <a:gd name="connsiteY3" fmla="*/ 2034862 h 3670479"/>
              <a:gd name="connsiteX4" fmla="*/ 2228045 w 5653826"/>
              <a:gd name="connsiteY4" fmla="*/ 2511380 h 3670479"/>
              <a:gd name="connsiteX5" fmla="*/ 4172755 w 5653826"/>
              <a:gd name="connsiteY5" fmla="*/ 2871988 h 3670479"/>
              <a:gd name="connsiteX6" fmla="*/ 4262907 w 5653826"/>
              <a:gd name="connsiteY6" fmla="*/ 3670479 h 3670479"/>
              <a:gd name="connsiteX7" fmla="*/ 1468192 w 5653826"/>
              <a:gd name="connsiteY7" fmla="*/ 3606084 h 3670479"/>
              <a:gd name="connsiteX8" fmla="*/ 38637 w 5653826"/>
              <a:gd name="connsiteY8" fmla="*/ 2202287 h 3670479"/>
              <a:gd name="connsiteX9" fmla="*/ 0 w 5653826"/>
              <a:gd name="connsiteY9" fmla="*/ 2215166 h 3670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53826" h="3670479">
                <a:moveTo>
                  <a:pt x="103031" y="2137893"/>
                </a:moveTo>
                <a:lnTo>
                  <a:pt x="4082603" y="0"/>
                </a:lnTo>
                <a:lnTo>
                  <a:pt x="5653826" y="1712890"/>
                </a:lnTo>
                <a:lnTo>
                  <a:pt x="2215167" y="2034862"/>
                </a:lnTo>
                <a:lnTo>
                  <a:pt x="2228045" y="2511380"/>
                </a:lnTo>
                <a:lnTo>
                  <a:pt x="4172755" y="2871988"/>
                </a:lnTo>
                <a:lnTo>
                  <a:pt x="4262907" y="3670479"/>
                </a:lnTo>
                <a:lnTo>
                  <a:pt x="1468192" y="3606084"/>
                </a:lnTo>
                <a:lnTo>
                  <a:pt x="38637" y="2202287"/>
                </a:lnTo>
                <a:lnTo>
                  <a:pt x="0" y="2215166"/>
                </a:lnTo>
              </a:path>
            </a:pathLst>
          </a:custGeom>
          <a:solidFill>
            <a:schemeClr val="bg1">
              <a:lumMod val="85000"/>
            </a:schemeClr>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7" name="Freeform 6"/>
          <p:cNvSpPr/>
          <p:nvPr/>
        </p:nvSpPr>
        <p:spPr>
          <a:xfrm>
            <a:off x="5615947" y="5229200"/>
            <a:ext cx="3552395" cy="1304252"/>
          </a:xfrm>
          <a:custGeom>
            <a:avLst/>
            <a:gdLst>
              <a:gd name="connsiteX0" fmla="*/ 25757 w 3760631"/>
              <a:gd name="connsiteY0" fmla="*/ 270456 h 1880316"/>
              <a:gd name="connsiteX1" fmla="*/ 3425780 w 3760631"/>
              <a:gd name="connsiteY1" fmla="*/ 0 h 1880316"/>
              <a:gd name="connsiteX2" fmla="*/ 3760631 w 3760631"/>
              <a:gd name="connsiteY2" fmla="*/ 1609859 h 1880316"/>
              <a:gd name="connsiteX3" fmla="*/ 2047740 w 3760631"/>
              <a:gd name="connsiteY3" fmla="*/ 1880316 h 1880316"/>
              <a:gd name="connsiteX4" fmla="*/ 2009104 w 3760631"/>
              <a:gd name="connsiteY4" fmla="*/ 1107583 h 1880316"/>
              <a:gd name="connsiteX5" fmla="*/ 0 w 3760631"/>
              <a:gd name="connsiteY5" fmla="*/ 721217 h 1880316"/>
              <a:gd name="connsiteX6" fmla="*/ 25757 w 3760631"/>
              <a:gd name="connsiteY6" fmla="*/ 270456 h 188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0631" h="1880316">
                <a:moveTo>
                  <a:pt x="25757" y="270456"/>
                </a:moveTo>
                <a:lnTo>
                  <a:pt x="3425780" y="0"/>
                </a:lnTo>
                <a:lnTo>
                  <a:pt x="3760631" y="1609859"/>
                </a:lnTo>
                <a:lnTo>
                  <a:pt x="2047740" y="1880316"/>
                </a:lnTo>
                <a:lnTo>
                  <a:pt x="2009104" y="1107583"/>
                </a:lnTo>
                <a:lnTo>
                  <a:pt x="0" y="721217"/>
                </a:lnTo>
                <a:lnTo>
                  <a:pt x="25757" y="270456"/>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Slide Number Placeholder 7"/>
          <p:cNvSpPr>
            <a:spLocks noGrp="1"/>
          </p:cNvSpPr>
          <p:nvPr>
            <p:ph type="sldNum" sz="quarter" idx="12"/>
          </p:nvPr>
        </p:nvSpPr>
        <p:spPr/>
        <p:txBody>
          <a:bodyPr/>
          <a:lstStyle/>
          <a:p>
            <a:fld id="{5AB7DB15-4231-46B1-8794-DC1603789F69}" type="slidenum">
              <a:rPr lang="nl-BE" smtClean="0"/>
              <a:pPr/>
              <a:t>35</a:t>
            </a:fld>
            <a:endParaRPr lang="nl-BE"/>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nl-BE" dirty="0" smtClean="0"/>
              <a:t>Voorbeeld </a:t>
            </a:r>
            <a:endParaRPr lang="en-US" dirty="0" smtClean="0"/>
          </a:p>
        </p:txBody>
      </p:sp>
      <p:sp>
        <p:nvSpPr>
          <p:cNvPr id="24579" name="Rectangle 3"/>
          <p:cNvSpPr>
            <a:spLocks noGrp="1" noChangeArrowheads="1"/>
          </p:cNvSpPr>
          <p:nvPr>
            <p:ph type="body" idx="1"/>
          </p:nvPr>
        </p:nvSpPr>
        <p:spPr/>
        <p:txBody>
          <a:bodyPr>
            <a:normAutofit fontScale="47500" lnSpcReduction="20000"/>
          </a:bodyPr>
          <a:lstStyle/>
          <a:p>
            <a:pPr eaLnBrk="1" hangingPunct="1">
              <a:lnSpc>
                <a:spcPct val="90000"/>
              </a:lnSpc>
              <a:buFont typeface="Wingdings" pitchFamily="2" charset="2"/>
              <a:buNone/>
            </a:pPr>
            <a:r>
              <a:rPr lang="nl-BE" sz="2900" u="sng" dirty="0" smtClean="0"/>
              <a:t>Aanbesteding fase 2:</a:t>
            </a:r>
          </a:p>
          <a:p>
            <a:pPr eaLnBrk="1" hangingPunct="1">
              <a:lnSpc>
                <a:spcPct val="90000"/>
              </a:lnSpc>
              <a:buFont typeface="Wingdings" pitchFamily="2" charset="2"/>
              <a:buNone/>
            </a:pPr>
            <a:endParaRPr lang="nl-BE" sz="2900" u="sng" dirty="0" smtClean="0"/>
          </a:p>
          <a:p>
            <a:pPr eaLnBrk="1" hangingPunct="1">
              <a:lnSpc>
                <a:spcPct val="90000"/>
              </a:lnSpc>
              <a:buFont typeface="Wingdings" pitchFamily="2" charset="2"/>
              <a:buNone/>
            </a:pPr>
            <a:endParaRPr lang="nl-BE" sz="2900" u="sng" dirty="0" smtClean="0"/>
          </a:p>
          <a:p>
            <a:pPr eaLnBrk="1" hangingPunct="1">
              <a:lnSpc>
                <a:spcPct val="90000"/>
              </a:lnSpc>
              <a:buFontTx/>
              <a:buChar char="-"/>
            </a:pPr>
            <a:r>
              <a:rPr lang="nl-BE" sz="2900" dirty="0" smtClean="0"/>
              <a:t>Verwijzing naar conclusies fase 1</a:t>
            </a:r>
          </a:p>
          <a:p>
            <a:pPr eaLnBrk="1" hangingPunct="1">
              <a:lnSpc>
                <a:spcPct val="90000"/>
              </a:lnSpc>
              <a:buFontTx/>
              <a:buNone/>
            </a:pPr>
            <a:endParaRPr lang="nl-BE" sz="2900" dirty="0" smtClean="0"/>
          </a:p>
          <a:p>
            <a:pPr eaLnBrk="1" hangingPunct="1">
              <a:lnSpc>
                <a:spcPct val="90000"/>
              </a:lnSpc>
              <a:buFontTx/>
              <a:buChar char="-"/>
            </a:pPr>
            <a:r>
              <a:rPr lang="nl-BE" sz="2900" dirty="0" smtClean="0"/>
              <a:t>Opmaak bodemonderzoek fase 2 </a:t>
            </a:r>
            <a:r>
              <a:rPr lang="nl-BE" sz="2900" u="sng" dirty="0" smtClean="0"/>
              <a:t>na</a:t>
            </a:r>
            <a:r>
              <a:rPr lang="nl-BE" sz="2900" dirty="0" smtClean="0"/>
              <a:t> gunning</a:t>
            </a:r>
          </a:p>
          <a:p>
            <a:pPr eaLnBrk="1" hangingPunct="1">
              <a:lnSpc>
                <a:spcPct val="90000"/>
              </a:lnSpc>
              <a:buFontTx/>
              <a:buChar char="-"/>
            </a:pPr>
            <a:endParaRPr lang="nl-BE" sz="2900" dirty="0" smtClean="0"/>
          </a:p>
          <a:p>
            <a:pPr lvl="1" eaLnBrk="1" hangingPunct="1">
              <a:lnSpc>
                <a:spcPct val="90000"/>
              </a:lnSpc>
            </a:pPr>
            <a:r>
              <a:rPr lang="en-US" sz="2900" dirty="0" err="1" smtClean="0"/>
              <a:t>Toplaag</a:t>
            </a:r>
            <a:r>
              <a:rPr lang="en-US" sz="2900" dirty="0" smtClean="0"/>
              <a:t> </a:t>
            </a:r>
            <a:r>
              <a:rPr lang="en-US" sz="2900" dirty="0" smtClean="0">
                <a:sym typeface="Wingdings" pitchFamily="2" charset="2"/>
              </a:rPr>
              <a:t> </a:t>
            </a:r>
            <a:r>
              <a:rPr lang="en-US" sz="2900" dirty="0" err="1" smtClean="0">
                <a:sym typeface="Wingdings" pitchFamily="2" charset="2"/>
              </a:rPr>
              <a:t>fysico-chemisch</a:t>
            </a:r>
            <a:r>
              <a:rPr lang="en-US" sz="2900" dirty="0" smtClean="0">
                <a:sym typeface="Wingdings" pitchFamily="2" charset="2"/>
              </a:rPr>
              <a:t> </a:t>
            </a:r>
            <a:r>
              <a:rPr lang="en-US" sz="2900" dirty="0" err="1" smtClean="0">
                <a:sym typeface="Wingdings" pitchFamily="2" charset="2"/>
              </a:rPr>
              <a:t>te</a:t>
            </a:r>
            <a:r>
              <a:rPr lang="en-US" sz="2900" dirty="0" smtClean="0">
                <a:sym typeface="Wingdings" pitchFamily="2" charset="2"/>
              </a:rPr>
              <a:t> </a:t>
            </a:r>
            <a:r>
              <a:rPr lang="en-US" sz="2900" dirty="0" err="1" smtClean="0">
                <a:sym typeface="Wingdings" pitchFamily="2" charset="2"/>
              </a:rPr>
              <a:t>reinigen</a:t>
            </a:r>
            <a:r>
              <a:rPr lang="en-US" sz="2900" dirty="0" smtClean="0">
                <a:sym typeface="Wingdings" pitchFamily="2" charset="2"/>
              </a:rPr>
              <a:t> </a:t>
            </a:r>
            <a:r>
              <a:rPr lang="en-US" sz="2900" dirty="0" err="1" smtClean="0">
                <a:sym typeface="Wingdings" pitchFamily="2" charset="2"/>
              </a:rPr>
              <a:t>wegens</a:t>
            </a:r>
            <a:r>
              <a:rPr lang="en-US" sz="2900" dirty="0" smtClean="0">
                <a:sym typeface="Wingdings" pitchFamily="2" charset="2"/>
              </a:rPr>
              <a:t> </a:t>
            </a:r>
            <a:r>
              <a:rPr lang="en-US" sz="2900" dirty="0" err="1" smtClean="0">
                <a:sym typeface="Wingdings" pitchFamily="2" charset="2"/>
              </a:rPr>
              <a:t>assen</a:t>
            </a:r>
            <a:endParaRPr lang="en-US" sz="2900" dirty="0" smtClean="0">
              <a:sym typeface="Wingdings" pitchFamily="2" charset="2"/>
            </a:endParaRPr>
          </a:p>
          <a:p>
            <a:pPr lvl="1" eaLnBrk="1" hangingPunct="1">
              <a:lnSpc>
                <a:spcPct val="90000"/>
              </a:lnSpc>
            </a:pPr>
            <a:endParaRPr lang="en-US" sz="2900" dirty="0" smtClean="0"/>
          </a:p>
          <a:p>
            <a:pPr lvl="1" eaLnBrk="1" hangingPunct="1">
              <a:lnSpc>
                <a:spcPct val="90000"/>
              </a:lnSpc>
            </a:pPr>
            <a:r>
              <a:rPr lang="en-US" sz="2900" dirty="0" smtClean="0"/>
              <a:t>1 – 4 m-</a:t>
            </a:r>
            <a:r>
              <a:rPr lang="en-US" sz="2900" dirty="0" err="1" smtClean="0"/>
              <a:t>mv</a:t>
            </a:r>
            <a:r>
              <a:rPr lang="en-US" sz="2900" dirty="0" smtClean="0"/>
              <a:t> </a:t>
            </a:r>
            <a:r>
              <a:rPr lang="en-US" sz="2900" dirty="0" smtClean="0">
                <a:sym typeface="Wingdings" pitchFamily="2" charset="2"/>
              </a:rPr>
              <a:t> </a:t>
            </a:r>
            <a:r>
              <a:rPr lang="en-US" sz="2900" dirty="0" err="1" smtClean="0">
                <a:sym typeface="Wingdings" pitchFamily="2" charset="2"/>
              </a:rPr>
              <a:t>vrij</a:t>
            </a:r>
            <a:r>
              <a:rPr lang="en-US" sz="2900" dirty="0" smtClean="0">
                <a:sym typeface="Wingdings" pitchFamily="2" charset="2"/>
              </a:rPr>
              <a:t> </a:t>
            </a:r>
            <a:r>
              <a:rPr lang="en-US" sz="2900" dirty="0" err="1" smtClean="0">
                <a:sym typeface="Wingdings" pitchFamily="2" charset="2"/>
              </a:rPr>
              <a:t>gebruik</a:t>
            </a:r>
            <a:endParaRPr lang="en-US" sz="2900" dirty="0" smtClean="0">
              <a:sym typeface="Wingdings" pitchFamily="2" charset="2"/>
            </a:endParaRPr>
          </a:p>
          <a:p>
            <a:pPr lvl="1" eaLnBrk="1" hangingPunct="1">
              <a:lnSpc>
                <a:spcPct val="90000"/>
              </a:lnSpc>
              <a:buFont typeface="Wingdings" pitchFamily="2" charset="2"/>
              <a:buNone/>
            </a:pPr>
            <a:endParaRPr lang="en-US" sz="2900" dirty="0" smtClean="0">
              <a:sym typeface="Wingdings" pitchFamily="2" charset="2"/>
            </a:endParaRPr>
          </a:p>
          <a:p>
            <a:pPr lvl="1" eaLnBrk="1" hangingPunct="1">
              <a:lnSpc>
                <a:spcPct val="90000"/>
              </a:lnSpc>
            </a:pPr>
            <a:r>
              <a:rPr lang="nl-BE" sz="2900" dirty="0" smtClean="0">
                <a:sym typeface="Wingdings" pitchFamily="2" charset="2"/>
              </a:rPr>
              <a:t>4 – 7 m-mv  enkel gebruik binnen werf</a:t>
            </a:r>
          </a:p>
          <a:p>
            <a:pPr lvl="1" eaLnBrk="1" hangingPunct="1">
              <a:lnSpc>
                <a:spcPct val="90000"/>
              </a:lnSpc>
              <a:buFont typeface="Wingdings" pitchFamily="2" charset="2"/>
              <a:buNone/>
            </a:pPr>
            <a:r>
              <a:rPr lang="nl-BE" sz="2900" dirty="0" smtClean="0">
                <a:sym typeface="Wingdings" pitchFamily="2" charset="2"/>
              </a:rPr>
              <a:t>                         geen bouwkundig bodemgebruik</a:t>
            </a:r>
          </a:p>
          <a:p>
            <a:pPr lvl="1" eaLnBrk="1" hangingPunct="1">
              <a:lnSpc>
                <a:spcPct val="90000"/>
              </a:lnSpc>
              <a:buFont typeface="Wingdings" pitchFamily="2" charset="2"/>
              <a:buNone/>
            </a:pPr>
            <a:r>
              <a:rPr lang="nl-BE" sz="1800" dirty="0" smtClean="0">
                <a:sym typeface="Wingdings" pitchFamily="2" charset="2"/>
              </a:rPr>
              <a:t>                     </a:t>
            </a:r>
            <a:endParaRPr lang="nl-BE" sz="1800" dirty="0" smtClean="0"/>
          </a:p>
        </p:txBody>
      </p:sp>
      <p:sp>
        <p:nvSpPr>
          <p:cNvPr id="6" name="Freeform 5"/>
          <p:cNvSpPr/>
          <p:nvPr/>
        </p:nvSpPr>
        <p:spPr>
          <a:xfrm>
            <a:off x="5711958" y="620689"/>
            <a:ext cx="5664629" cy="2590359"/>
          </a:xfrm>
          <a:custGeom>
            <a:avLst/>
            <a:gdLst>
              <a:gd name="connsiteX0" fmla="*/ 103031 w 5653826"/>
              <a:gd name="connsiteY0" fmla="*/ 2137893 h 3670479"/>
              <a:gd name="connsiteX1" fmla="*/ 4082603 w 5653826"/>
              <a:gd name="connsiteY1" fmla="*/ 0 h 3670479"/>
              <a:gd name="connsiteX2" fmla="*/ 5653826 w 5653826"/>
              <a:gd name="connsiteY2" fmla="*/ 1712890 h 3670479"/>
              <a:gd name="connsiteX3" fmla="*/ 2215167 w 5653826"/>
              <a:gd name="connsiteY3" fmla="*/ 2034862 h 3670479"/>
              <a:gd name="connsiteX4" fmla="*/ 2228045 w 5653826"/>
              <a:gd name="connsiteY4" fmla="*/ 2511380 h 3670479"/>
              <a:gd name="connsiteX5" fmla="*/ 4172755 w 5653826"/>
              <a:gd name="connsiteY5" fmla="*/ 2871988 h 3670479"/>
              <a:gd name="connsiteX6" fmla="*/ 4262907 w 5653826"/>
              <a:gd name="connsiteY6" fmla="*/ 3670479 h 3670479"/>
              <a:gd name="connsiteX7" fmla="*/ 1468192 w 5653826"/>
              <a:gd name="connsiteY7" fmla="*/ 3606084 h 3670479"/>
              <a:gd name="connsiteX8" fmla="*/ 38637 w 5653826"/>
              <a:gd name="connsiteY8" fmla="*/ 2202287 h 3670479"/>
              <a:gd name="connsiteX9" fmla="*/ 0 w 5653826"/>
              <a:gd name="connsiteY9" fmla="*/ 2215166 h 3670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53826" h="3670479">
                <a:moveTo>
                  <a:pt x="103031" y="2137893"/>
                </a:moveTo>
                <a:lnTo>
                  <a:pt x="4082603" y="0"/>
                </a:lnTo>
                <a:lnTo>
                  <a:pt x="5653826" y="1712890"/>
                </a:lnTo>
                <a:lnTo>
                  <a:pt x="2215167" y="2034862"/>
                </a:lnTo>
                <a:lnTo>
                  <a:pt x="2228045" y="2511380"/>
                </a:lnTo>
                <a:lnTo>
                  <a:pt x="4172755" y="2871988"/>
                </a:lnTo>
                <a:lnTo>
                  <a:pt x="4262907" y="3670479"/>
                </a:lnTo>
                <a:lnTo>
                  <a:pt x="1468192" y="3606084"/>
                </a:lnTo>
                <a:lnTo>
                  <a:pt x="38637" y="2202287"/>
                </a:lnTo>
                <a:lnTo>
                  <a:pt x="0" y="2215166"/>
                </a:lnTo>
              </a:path>
            </a:pathLst>
          </a:custGeom>
          <a:solidFill>
            <a:srgbClr val="FFC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7" name="Freeform 6"/>
          <p:cNvSpPr/>
          <p:nvPr/>
        </p:nvSpPr>
        <p:spPr>
          <a:xfrm>
            <a:off x="7920203" y="1844824"/>
            <a:ext cx="3552395" cy="1304252"/>
          </a:xfrm>
          <a:custGeom>
            <a:avLst/>
            <a:gdLst>
              <a:gd name="connsiteX0" fmla="*/ 25757 w 3760631"/>
              <a:gd name="connsiteY0" fmla="*/ 270456 h 1880316"/>
              <a:gd name="connsiteX1" fmla="*/ 3425780 w 3760631"/>
              <a:gd name="connsiteY1" fmla="*/ 0 h 1880316"/>
              <a:gd name="connsiteX2" fmla="*/ 3760631 w 3760631"/>
              <a:gd name="connsiteY2" fmla="*/ 1609859 h 1880316"/>
              <a:gd name="connsiteX3" fmla="*/ 2047740 w 3760631"/>
              <a:gd name="connsiteY3" fmla="*/ 1880316 h 1880316"/>
              <a:gd name="connsiteX4" fmla="*/ 2009104 w 3760631"/>
              <a:gd name="connsiteY4" fmla="*/ 1107583 h 1880316"/>
              <a:gd name="connsiteX5" fmla="*/ 0 w 3760631"/>
              <a:gd name="connsiteY5" fmla="*/ 721217 h 1880316"/>
              <a:gd name="connsiteX6" fmla="*/ 25757 w 3760631"/>
              <a:gd name="connsiteY6" fmla="*/ 270456 h 188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0631" h="1880316">
                <a:moveTo>
                  <a:pt x="25757" y="270456"/>
                </a:moveTo>
                <a:lnTo>
                  <a:pt x="3425780" y="0"/>
                </a:lnTo>
                <a:lnTo>
                  <a:pt x="3760631" y="1609859"/>
                </a:lnTo>
                <a:lnTo>
                  <a:pt x="2047740" y="1880316"/>
                </a:lnTo>
                <a:lnTo>
                  <a:pt x="2009104" y="1107583"/>
                </a:lnTo>
                <a:lnTo>
                  <a:pt x="0" y="721217"/>
                </a:lnTo>
                <a:lnTo>
                  <a:pt x="25757" y="270456"/>
                </a:lnTo>
                <a:close/>
              </a:path>
            </a:pathLst>
          </a:cu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Slide Number Placeholder 7"/>
          <p:cNvSpPr>
            <a:spLocks noGrp="1"/>
          </p:cNvSpPr>
          <p:nvPr>
            <p:ph type="sldNum" sz="quarter" idx="12"/>
          </p:nvPr>
        </p:nvSpPr>
        <p:spPr/>
        <p:txBody>
          <a:bodyPr/>
          <a:lstStyle/>
          <a:p>
            <a:fld id="{5AB7DB15-4231-46B1-8794-DC1603789F69}" type="slidenum">
              <a:rPr lang="nl-BE" smtClean="0"/>
              <a:pPr/>
              <a:t>36</a:t>
            </a:fld>
            <a:endParaRPr lang="nl-BE"/>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nl-BE" dirty="0" smtClean="0"/>
              <a:t>Voorbeeld </a:t>
            </a:r>
            <a:endParaRPr lang="en-US" dirty="0" smtClean="0"/>
          </a:p>
        </p:txBody>
      </p:sp>
      <p:sp>
        <p:nvSpPr>
          <p:cNvPr id="25603" name="Rectangle 3"/>
          <p:cNvSpPr>
            <a:spLocks noGrp="1" noChangeArrowheads="1"/>
          </p:cNvSpPr>
          <p:nvPr>
            <p:ph type="body" idx="1"/>
          </p:nvPr>
        </p:nvSpPr>
        <p:spPr/>
        <p:txBody>
          <a:bodyPr/>
          <a:lstStyle/>
          <a:p>
            <a:pPr eaLnBrk="1" hangingPunct="1">
              <a:buFont typeface="Wingdings" pitchFamily="2" charset="2"/>
              <a:buNone/>
            </a:pPr>
            <a:endParaRPr lang="nl-BE" dirty="0" smtClean="0">
              <a:sym typeface="Wingdings" pitchFamily="2" charset="2"/>
            </a:endParaRPr>
          </a:p>
          <a:p>
            <a:pPr lvl="1" eaLnBrk="1" hangingPunct="1">
              <a:buFont typeface="Wingdings" pitchFamily="2" charset="2"/>
              <a:buNone/>
            </a:pPr>
            <a:r>
              <a:rPr lang="nl-BE" dirty="0" smtClean="0">
                <a:sym typeface="Wingdings" pitchFamily="2" charset="2"/>
              </a:rPr>
              <a:t>                     </a:t>
            </a:r>
            <a:endParaRPr lang="nl-BE" dirty="0" smtClean="0"/>
          </a:p>
        </p:txBody>
      </p:sp>
      <p:sp>
        <p:nvSpPr>
          <p:cNvPr id="25604" name="Rectangle 5"/>
          <p:cNvSpPr>
            <a:spLocks noChangeArrowheads="1"/>
          </p:cNvSpPr>
          <p:nvPr/>
        </p:nvSpPr>
        <p:spPr bwMode="auto">
          <a:xfrm>
            <a:off x="912284" y="1628776"/>
            <a:ext cx="10972800" cy="4530725"/>
          </a:xfrm>
          <a:prstGeom prst="rect">
            <a:avLst/>
          </a:prstGeom>
          <a:noFill/>
          <a:ln w="9525">
            <a:noFill/>
            <a:miter lim="800000"/>
            <a:headEnd/>
            <a:tailEnd/>
          </a:ln>
        </p:spPr>
        <p:txBody>
          <a:bodyPr lIns="92075" tIns="46038" rIns="92075" bIns="46038"/>
          <a:lstStyle/>
          <a:p>
            <a:pPr marL="342900" indent="-342900">
              <a:spcBef>
                <a:spcPct val="20000"/>
              </a:spcBef>
              <a:buClr>
                <a:schemeClr val="bg2"/>
              </a:buClr>
              <a:buSzPct val="75000"/>
              <a:buFont typeface="Wingdings" pitchFamily="2" charset="2"/>
              <a:buNone/>
            </a:pPr>
            <a:r>
              <a:rPr lang="nl-BE" sz="2000" u="sng" dirty="0">
                <a:solidFill>
                  <a:schemeClr val="tx1">
                    <a:lumMod val="75000"/>
                    <a:lumOff val="25000"/>
                  </a:schemeClr>
                </a:solidFill>
              </a:rPr>
              <a:t>Onverwachte wijzigingen na gunning:</a:t>
            </a:r>
          </a:p>
          <a:p>
            <a:pPr marL="342900" indent="-342900">
              <a:spcBef>
                <a:spcPct val="20000"/>
              </a:spcBef>
              <a:buClr>
                <a:schemeClr val="bg2"/>
              </a:buClr>
              <a:buSzPct val="75000"/>
              <a:buFont typeface="Wingdings" pitchFamily="2" charset="2"/>
              <a:buNone/>
            </a:pP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r>
              <a:rPr lang="nl-BE" sz="2000" dirty="0">
                <a:solidFill>
                  <a:schemeClr val="tx1">
                    <a:lumMod val="75000"/>
                    <a:lumOff val="25000"/>
                  </a:schemeClr>
                </a:solidFill>
              </a:rPr>
              <a:t>Toplaag: reiniging ipv hergebruik</a:t>
            </a:r>
          </a:p>
          <a:p>
            <a:pPr marL="342900" indent="-342900">
              <a:spcBef>
                <a:spcPct val="20000"/>
              </a:spcBef>
              <a:buClr>
                <a:schemeClr val="bg2"/>
              </a:buClr>
              <a:buSzPct val="75000"/>
              <a:buFont typeface="Wingdings" pitchFamily="2" charset="2"/>
              <a:buNone/>
            </a:pPr>
            <a:r>
              <a:rPr lang="nl-BE" sz="2000" dirty="0">
                <a:solidFill>
                  <a:schemeClr val="tx1">
                    <a:lumMod val="75000"/>
                    <a:lumOff val="25000"/>
                  </a:schemeClr>
                </a:solidFill>
              </a:rPr>
              <a:t>Diepste laag: geen bouwkundig gebruik mogelijk</a:t>
            </a:r>
          </a:p>
          <a:p>
            <a:pPr marL="342900" indent="-342900">
              <a:spcBef>
                <a:spcPct val="20000"/>
              </a:spcBef>
              <a:buClr>
                <a:schemeClr val="bg2"/>
              </a:buClr>
              <a:buSzPct val="75000"/>
              <a:buFont typeface="Wingdings" pitchFamily="2" charset="2"/>
              <a:buNone/>
            </a:pP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r>
              <a:rPr lang="nl-BE" sz="2000" u="sng" dirty="0">
                <a:solidFill>
                  <a:schemeClr val="tx1">
                    <a:lumMod val="75000"/>
                    <a:lumOff val="25000"/>
                  </a:schemeClr>
                </a:solidFill>
              </a:rPr>
              <a:t>Aannemer claimt meerprijs:</a:t>
            </a:r>
          </a:p>
          <a:p>
            <a:pPr marL="342900" indent="-342900">
              <a:spcBef>
                <a:spcPct val="20000"/>
              </a:spcBef>
              <a:buClr>
                <a:schemeClr val="bg2"/>
              </a:buClr>
              <a:buSzPct val="75000"/>
              <a:buFont typeface="Wingdings" pitchFamily="2" charset="2"/>
              <a:buNone/>
            </a:pPr>
            <a:r>
              <a:rPr lang="nl-BE" sz="2000" dirty="0">
                <a:solidFill>
                  <a:schemeClr val="tx1">
                    <a:lumMod val="75000"/>
                    <a:lumOff val="25000"/>
                  </a:schemeClr>
                </a:solidFill>
              </a:rPr>
              <a:t>Toplaag </a:t>
            </a:r>
            <a:r>
              <a:rPr lang="nl-BE" sz="2000" dirty="0">
                <a:solidFill>
                  <a:schemeClr val="tx1">
                    <a:lumMod val="75000"/>
                    <a:lumOff val="25000"/>
                  </a:schemeClr>
                </a:solidFill>
                <a:sym typeface="Wingdings" pitchFamily="2" charset="2"/>
              </a:rPr>
              <a:t> reiniging  38 euro/ton extra</a:t>
            </a: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r>
              <a:rPr lang="nl-BE" sz="2000" dirty="0">
                <a:solidFill>
                  <a:schemeClr val="tx1">
                    <a:lumMod val="75000"/>
                    <a:lumOff val="25000"/>
                  </a:schemeClr>
                </a:solidFill>
              </a:rPr>
              <a:t>Diepste laag </a:t>
            </a:r>
            <a:r>
              <a:rPr lang="nl-BE" sz="2000" dirty="0">
                <a:solidFill>
                  <a:schemeClr val="tx1">
                    <a:lumMod val="75000"/>
                    <a:lumOff val="25000"/>
                  </a:schemeClr>
                </a:solidFill>
                <a:sym typeface="Wingdings" pitchFamily="2" charset="2"/>
              </a:rPr>
              <a:t> deels naar TOP  17 euro/ton extra</a:t>
            </a: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r>
              <a:rPr lang="nl-BE" sz="2000" dirty="0">
                <a:solidFill>
                  <a:schemeClr val="tx1">
                    <a:lumMod val="75000"/>
                    <a:lumOff val="25000"/>
                  </a:schemeClr>
                </a:solidFill>
                <a:sym typeface="Wingdings" pitchFamily="2" charset="2"/>
              </a:rPr>
              <a:t>Totale meerprijs 290.000 euro</a:t>
            </a:r>
          </a:p>
          <a:p>
            <a:pPr marL="742950" lvl="1" indent="-285750">
              <a:spcBef>
                <a:spcPct val="20000"/>
              </a:spcBef>
              <a:buClr>
                <a:schemeClr val="tx2"/>
              </a:buClr>
              <a:buSzPct val="75000"/>
              <a:buFont typeface="Wingdings" pitchFamily="2" charset="2"/>
              <a:buNone/>
            </a:pPr>
            <a:r>
              <a:rPr lang="nl-BE" sz="2000" dirty="0">
                <a:sym typeface="Wingdings" pitchFamily="2" charset="2"/>
              </a:rPr>
              <a:t>                     </a:t>
            </a:r>
            <a:endParaRPr lang="nl-BE" sz="2000" dirty="0"/>
          </a:p>
        </p:txBody>
      </p:sp>
      <p:sp>
        <p:nvSpPr>
          <p:cNvPr id="5" name="Slide Number Placeholder 4"/>
          <p:cNvSpPr>
            <a:spLocks noGrp="1"/>
          </p:cNvSpPr>
          <p:nvPr>
            <p:ph type="sldNum" sz="quarter" idx="12"/>
          </p:nvPr>
        </p:nvSpPr>
        <p:spPr/>
        <p:txBody>
          <a:bodyPr/>
          <a:lstStyle/>
          <a:p>
            <a:fld id="{5AB7DB15-4231-46B1-8794-DC1603789F69}" type="slidenum">
              <a:rPr lang="nl-BE" smtClean="0"/>
              <a:pPr/>
              <a:t>37</a:t>
            </a:fld>
            <a:endParaRPr lang="nl-BE"/>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nl-BE" dirty="0" smtClean="0"/>
              <a:t>Voorbeeld </a:t>
            </a:r>
            <a:endParaRPr lang="en-US" dirty="0" smtClean="0"/>
          </a:p>
        </p:txBody>
      </p:sp>
      <p:sp>
        <p:nvSpPr>
          <p:cNvPr id="26627" name="Rectangle 3"/>
          <p:cNvSpPr>
            <a:spLocks noGrp="1" noChangeArrowheads="1"/>
          </p:cNvSpPr>
          <p:nvPr>
            <p:ph type="body" idx="1"/>
          </p:nvPr>
        </p:nvSpPr>
        <p:spPr/>
        <p:txBody>
          <a:bodyPr/>
          <a:lstStyle/>
          <a:p>
            <a:pPr eaLnBrk="1" hangingPunct="1">
              <a:buFont typeface="Wingdings" pitchFamily="2" charset="2"/>
              <a:buNone/>
            </a:pPr>
            <a:endParaRPr lang="nl-BE" dirty="0" smtClean="0">
              <a:sym typeface="Wingdings" pitchFamily="2" charset="2"/>
            </a:endParaRPr>
          </a:p>
          <a:p>
            <a:pPr lvl="1" eaLnBrk="1" hangingPunct="1">
              <a:buFont typeface="Wingdings" pitchFamily="2" charset="2"/>
              <a:buNone/>
            </a:pPr>
            <a:r>
              <a:rPr lang="nl-BE" dirty="0" smtClean="0">
                <a:sym typeface="Wingdings" pitchFamily="2" charset="2"/>
              </a:rPr>
              <a:t>                     </a:t>
            </a:r>
            <a:endParaRPr lang="nl-BE" dirty="0" smtClean="0"/>
          </a:p>
        </p:txBody>
      </p:sp>
      <p:sp>
        <p:nvSpPr>
          <p:cNvPr id="26628" name="Rectangle 4"/>
          <p:cNvSpPr>
            <a:spLocks noChangeArrowheads="1"/>
          </p:cNvSpPr>
          <p:nvPr/>
        </p:nvSpPr>
        <p:spPr bwMode="auto">
          <a:xfrm>
            <a:off x="912284" y="1628776"/>
            <a:ext cx="10972800" cy="4530725"/>
          </a:xfrm>
          <a:prstGeom prst="rect">
            <a:avLst/>
          </a:prstGeom>
          <a:noFill/>
          <a:ln w="9525">
            <a:noFill/>
            <a:miter lim="800000"/>
            <a:headEnd/>
            <a:tailEnd/>
          </a:ln>
        </p:spPr>
        <p:txBody>
          <a:bodyPr lIns="92075" tIns="46038" rIns="92075" bIns="46038"/>
          <a:lstStyle/>
          <a:p>
            <a:pPr marL="342900" indent="-342900">
              <a:spcBef>
                <a:spcPct val="20000"/>
              </a:spcBef>
              <a:buClr>
                <a:schemeClr val="bg2"/>
              </a:buClr>
              <a:buSzPct val="75000"/>
              <a:buFont typeface="Wingdings" pitchFamily="2" charset="2"/>
              <a:buNone/>
            </a:pPr>
            <a:r>
              <a:rPr lang="nl-BE" sz="2000" u="sng" dirty="0">
                <a:solidFill>
                  <a:schemeClr val="tx1">
                    <a:lumMod val="75000"/>
                    <a:lumOff val="25000"/>
                  </a:schemeClr>
                </a:solidFill>
              </a:rPr>
              <a:t>Overlegvergadering </a:t>
            </a:r>
            <a:r>
              <a:rPr lang="nl-BE" sz="2000" u="sng" dirty="0" smtClean="0">
                <a:solidFill>
                  <a:schemeClr val="tx1">
                    <a:lumMod val="75000"/>
                    <a:lumOff val="25000"/>
                  </a:schemeClr>
                </a:solidFill>
              </a:rPr>
              <a:t>:</a:t>
            </a:r>
            <a:endParaRPr lang="nl-BE" sz="2000" u="sng"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r>
              <a:rPr lang="nl-BE" sz="2000" dirty="0">
                <a:solidFill>
                  <a:schemeClr val="tx1">
                    <a:lumMod val="75000"/>
                    <a:lumOff val="25000"/>
                  </a:schemeClr>
                </a:solidFill>
              </a:rPr>
              <a:t>Diepste laag: onderzoek naar bouwkundig gebruik</a:t>
            </a:r>
          </a:p>
          <a:p>
            <a:pPr marL="342900" indent="-342900">
              <a:spcBef>
                <a:spcPct val="20000"/>
              </a:spcBef>
              <a:buClr>
                <a:schemeClr val="bg2"/>
              </a:buClr>
              <a:buSzPct val="75000"/>
              <a:buFont typeface="Wingdings" pitchFamily="2" charset="2"/>
              <a:buNone/>
            </a:pPr>
            <a:r>
              <a:rPr lang="nl-BE" sz="2000" dirty="0">
                <a:solidFill>
                  <a:schemeClr val="tx1">
                    <a:lumMod val="75000"/>
                    <a:lumOff val="25000"/>
                  </a:schemeClr>
                </a:solidFill>
              </a:rPr>
              <a:t>Toplaag: begeleiding bij uitgraving (assen!)</a:t>
            </a:r>
          </a:p>
          <a:p>
            <a:pPr marL="342900" indent="-342900">
              <a:spcBef>
                <a:spcPct val="20000"/>
              </a:spcBef>
              <a:buClr>
                <a:schemeClr val="bg2"/>
              </a:buClr>
              <a:buSzPct val="75000"/>
              <a:buFont typeface="Wingdings" pitchFamily="2" charset="2"/>
              <a:buNone/>
            </a:pP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endParaRPr lang="nl-BE" sz="2000" dirty="0" smtClean="0">
              <a:solidFill>
                <a:schemeClr val="tx1">
                  <a:lumMod val="75000"/>
                  <a:lumOff val="25000"/>
                </a:schemeClr>
              </a:solidFill>
              <a:sym typeface="Wingdings" pitchFamily="2" charset="2"/>
            </a:endParaRPr>
          </a:p>
          <a:p>
            <a:pPr marL="342900" indent="-342900">
              <a:spcBef>
                <a:spcPct val="20000"/>
              </a:spcBef>
              <a:buClr>
                <a:schemeClr val="bg2"/>
              </a:buClr>
              <a:buSzPct val="75000"/>
              <a:buFont typeface="Wingdings" pitchFamily="2" charset="2"/>
              <a:buNone/>
            </a:pPr>
            <a:endParaRPr lang="nl-BE" sz="2000" dirty="0" smtClean="0">
              <a:solidFill>
                <a:schemeClr val="tx1">
                  <a:lumMod val="75000"/>
                  <a:lumOff val="25000"/>
                </a:schemeClr>
              </a:solidFill>
              <a:sym typeface="Wingdings" pitchFamily="2" charset="2"/>
            </a:endParaRPr>
          </a:p>
          <a:p>
            <a:pPr marL="342900" indent="-342900">
              <a:spcBef>
                <a:spcPct val="20000"/>
              </a:spcBef>
              <a:buClr>
                <a:schemeClr val="bg2"/>
              </a:buClr>
              <a:buSzPct val="75000"/>
              <a:buFont typeface="Wingdings" pitchFamily="2" charset="2"/>
              <a:buNone/>
            </a:pPr>
            <a:endParaRPr lang="nl-BE" sz="2000" dirty="0" smtClean="0">
              <a:solidFill>
                <a:schemeClr val="tx1">
                  <a:lumMod val="75000"/>
                  <a:lumOff val="25000"/>
                </a:schemeClr>
              </a:solidFill>
              <a:sym typeface="Wingdings" pitchFamily="2" charset="2"/>
            </a:endParaRPr>
          </a:p>
          <a:p>
            <a:pPr marL="342900" indent="-342900">
              <a:spcBef>
                <a:spcPct val="20000"/>
              </a:spcBef>
              <a:buClr>
                <a:schemeClr val="bg2"/>
              </a:buClr>
              <a:buSzPct val="75000"/>
              <a:buFont typeface="Wingdings" pitchFamily="2" charset="2"/>
              <a:buNone/>
            </a:pPr>
            <a:r>
              <a:rPr lang="nl-BE" sz="2000" dirty="0" smtClean="0">
                <a:solidFill>
                  <a:schemeClr val="tx1">
                    <a:lumMod val="75000"/>
                    <a:lumOff val="25000"/>
                  </a:schemeClr>
                </a:solidFill>
                <a:sym typeface="Wingdings" pitchFamily="2" charset="2"/>
              </a:rPr>
              <a:t> </a:t>
            </a:r>
            <a:r>
              <a:rPr lang="nl-BE" sz="2000" dirty="0">
                <a:solidFill>
                  <a:schemeClr val="tx1">
                    <a:lumMod val="75000"/>
                    <a:lumOff val="25000"/>
                  </a:schemeClr>
                </a:solidFill>
                <a:sym typeface="Wingdings" pitchFamily="2" charset="2"/>
              </a:rPr>
              <a:t>Meerprijs 70% gereduceerd</a:t>
            </a: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endParaRPr lang="nl-BE" sz="2400" dirty="0"/>
          </a:p>
          <a:p>
            <a:pPr marL="742950" lvl="1" indent="-285750">
              <a:spcBef>
                <a:spcPct val="20000"/>
              </a:spcBef>
              <a:buClr>
                <a:schemeClr val="tx2"/>
              </a:buClr>
              <a:buSzPct val="75000"/>
              <a:buFont typeface="Wingdings" pitchFamily="2" charset="2"/>
              <a:buNone/>
            </a:pPr>
            <a:r>
              <a:rPr lang="nl-BE" sz="2000" dirty="0">
                <a:sym typeface="Wingdings" pitchFamily="2" charset="2"/>
              </a:rPr>
              <a:t>                     </a:t>
            </a:r>
          </a:p>
        </p:txBody>
      </p:sp>
      <p:sp>
        <p:nvSpPr>
          <p:cNvPr id="7" name="Freeform 6"/>
          <p:cNvSpPr/>
          <p:nvPr/>
        </p:nvSpPr>
        <p:spPr>
          <a:xfrm>
            <a:off x="1967542" y="2780929"/>
            <a:ext cx="5664629" cy="2590359"/>
          </a:xfrm>
          <a:custGeom>
            <a:avLst/>
            <a:gdLst>
              <a:gd name="connsiteX0" fmla="*/ 103031 w 5653826"/>
              <a:gd name="connsiteY0" fmla="*/ 2137893 h 3670479"/>
              <a:gd name="connsiteX1" fmla="*/ 4082603 w 5653826"/>
              <a:gd name="connsiteY1" fmla="*/ 0 h 3670479"/>
              <a:gd name="connsiteX2" fmla="*/ 5653826 w 5653826"/>
              <a:gd name="connsiteY2" fmla="*/ 1712890 h 3670479"/>
              <a:gd name="connsiteX3" fmla="*/ 2215167 w 5653826"/>
              <a:gd name="connsiteY3" fmla="*/ 2034862 h 3670479"/>
              <a:gd name="connsiteX4" fmla="*/ 2228045 w 5653826"/>
              <a:gd name="connsiteY4" fmla="*/ 2511380 h 3670479"/>
              <a:gd name="connsiteX5" fmla="*/ 4172755 w 5653826"/>
              <a:gd name="connsiteY5" fmla="*/ 2871988 h 3670479"/>
              <a:gd name="connsiteX6" fmla="*/ 4262907 w 5653826"/>
              <a:gd name="connsiteY6" fmla="*/ 3670479 h 3670479"/>
              <a:gd name="connsiteX7" fmla="*/ 1468192 w 5653826"/>
              <a:gd name="connsiteY7" fmla="*/ 3606084 h 3670479"/>
              <a:gd name="connsiteX8" fmla="*/ 38637 w 5653826"/>
              <a:gd name="connsiteY8" fmla="*/ 2202287 h 3670479"/>
              <a:gd name="connsiteX9" fmla="*/ 0 w 5653826"/>
              <a:gd name="connsiteY9" fmla="*/ 2215166 h 3670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53826" h="3670479">
                <a:moveTo>
                  <a:pt x="103031" y="2137893"/>
                </a:moveTo>
                <a:lnTo>
                  <a:pt x="4082603" y="0"/>
                </a:lnTo>
                <a:lnTo>
                  <a:pt x="5653826" y="1712890"/>
                </a:lnTo>
                <a:lnTo>
                  <a:pt x="2215167" y="2034862"/>
                </a:lnTo>
                <a:lnTo>
                  <a:pt x="2228045" y="2511380"/>
                </a:lnTo>
                <a:lnTo>
                  <a:pt x="4172755" y="2871988"/>
                </a:lnTo>
                <a:lnTo>
                  <a:pt x="4262907" y="3670479"/>
                </a:lnTo>
                <a:lnTo>
                  <a:pt x="1468192" y="3606084"/>
                </a:lnTo>
                <a:lnTo>
                  <a:pt x="38637" y="2202287"/>
                </a:lnTo>
                <a:lnTo>
                  <a:pt x="0" y="2215166"/>
                </a:lnTo>
              </a:path>
            </a:pathLst>
          </a:custGeom>
          <a:solidFill>
            <a:srgbClr val="FFC00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8" name="Freeform 7"/>
          <p:cNvSpPr/>
          <p:nvPr/>
        </p:nvSpPr>
        <p:spPr>
          <a:xfrm>
            <a:off x="4175787" y="4005064"/>
            <a:ext cx="3552395" cy="1304252"/>
          </a:xfrm>
          <a:custGeom>
            <a:avLst/>
            <a:gdLst>
              <a:gd name="connsiteX0" fmla="*/ 25757 w 3760631"/>
              <a:gd name="connsiteY0" fmla="*/ 270456 h 1880316"/>
              <a:gd name="connsiteX1" fmla="*/ 3425780 w 3760631"/>
              <a:gd name="connsiteY1" fmla="*/ 0 h 1880316"/>
              <a:gd name="connsiteX2" fmla="*/ 3760631 w 3760631"/>
              <a:gd name="connsiteY2" fmla="*/ 1609859 h 1880316"/>
              <a:gd name="connsiteX3" fmla="*/ 2047740 w 3760631"/>
              <a:gd name="connsiteY3" fmla="*/ 1880316 h 1880316"/>
              <a:gd name="connsiteX4" fmla="*/ 2009104 w 3760631"/>
              <a:gd name="connsiteY4" fmla="*/ 1107583 h 1880316"/>
              <a:gd name="connsiteX5" fmla="*/ 0 w 3760631"/>
              <a:gd name="connsiteY5" fmla="*/ 721217 h 1880316"/>
              <a:gd name="connsiteX6" fmla="*/ 25757 w 3760631"/>
              <a:gd name="connsiteY6" fmla="*/ 270456 h 188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0631" h="1880316">
                <a:moveTo>
                  <a:pt x="25757" y="270456"/>
                </a:moveTo>
                <a:lnTo>
                  <a:pt x="3425780" y="0"/>
                </a:lnTo>
                <a:lnTo>
                  <a:pt x="3760631" y="1609859"/>
                </a:lnTo>
                <a:lnTo>
                  <a:pt x="2047740" y="1880316"/>
                </a:lnTo>
                <a:lnTo>
                  <a:pt x="2009104" y="1107583"/>
                </a:lnTo>
                <a:lnTo>
                  <a:pt x="0" y="721217"/>
                </a:lnTo>
                <a:lnTo>
                  <a:pt x="25757" y="270456"/>
                </a:lnTo>
                <a:close/>
              </a:path>
            </a:pathLst>
          </a:cu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6630" name="Line 6"/>
          <p:cNvSpPr>
            <a:spLocks noChangeShapeType="1"/>
          </p:cNvSpPr>
          <p:nvPr/>
        </p:nvSpPr>
        <p:spPr bwMode="auto">
          <a:xfrm>
            <a:off x="3599723" y="3501008"/>
            <a:ext cx="669296" cy="648146"/>
          </a:xfrm>
          <a:prstGeom prst="line">
            <a:avLst/>
          </a:prstGeom>
          <a:noFill/>
          <a:ln w="25400">
            <a:solidFill>
              <a:srgbClr val="FF0000"/>
            </a:solidFill>
            <a:round/>
            <a:headEnd type="none" w="sm" len="sm"/>
            <a:tailEnd type="none" w="sm" len="sm"/>
          </a:ln>
        </p:spPr>
        <p:txBody>
          <a:bodyPr/>
          <a:lstStyle/>
          <a:p>
            <a:endParaRPr lang="nl-BE"/>
          </a:p>
        </p:txBody>
      </p:sp>
      <p:sp>
        <p:nvSpPr>
          <p:cNvPr id="9" name="Slide Number Placeholder 8"/>
          <p:cNvSpPr>
            <a:spLocks noGrp="1"/>
          </p:cNvSpPr>
          <p:nvPr>
            <p:ph type="sldNum" sz="quarter" idx="12"/>
          </p:nvPr>
        </p:nvSpPr>
        <p:spPr/>
        <p:txBody>
          <a:bodyPr/>
          <a:lstStyle/>
          <a:p>
            <a:fld id="{5AB7DB15-4231-46B1-8794-DC1603789F69}" type="slidenum">
              <a:rPr lang="nl-BE" smtClean="0"/>
              <a:pPr/>
              <a:t>38</a:t>
            </a:fld>
            <a:endParaRPr lang="nl-BE"/>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nl-BE" dirty="0" smtClean="0"/>
              <a:t>Voorbeeld </a:t>
            </a:r>
            <a:endParaRPr lang="en-US" dirty="0" smtClean="0"/>
          </a:p>
        </p:txBody>
      </p:sp>
      <p:sp>
        <p:nvSpPr>
          <p:cNvPr id="27651" name="Rectangle 3"/>
          <p:cNvSpPr>
            <a:spLocks noGrp="1" noChangeArrowheads="1"/>
          </p:cNvSpPr>
          <p:nvPr>
            <p:ph type="body" idx="1"/>
          </p:nvPr>
        </p:nvSpPr>
        <p:spPr/>
        <p:txBody>
          <a:bodyPr/>
          <a:lstStyle/>
          <a:p>
            <a:pPr eaLnBrk="1" hangingPunct="1">
              <a:buFont typeface="Wingdings" pitchFamily="2" charset="2"/>
              <a:buNone/>
            </a:pPr>
            <a:endParaRPr lang="nl-BE" dirty="0" smtClean="0">
              <a:sym typeface="Wingdings" pitchFamily="2" charset="2"/>
            </a:endParaRPr>
          </a:p>
          <a:p>
            <a:pPr lvl="1" eaLnBrk="1" hangingPunct="1">
              <a:buFont typeface="Wingdings" pitchFamily="2" charset="2"/>
              <a:buNone/>
            </a:pPr>
            <a:r>
              <a:rPr lang="nl-BE" dirty="0" smtClean="0">
                <a:sym typeface="Wingdings" pitchFamily="2" charset="2"/>
              </a:rPr>
              <a:t>                     </a:t>
            </a:r>
            <a:endParaRPr lang="nl-BE" dirty="0" smtClean="0"/>
          </a:p>
        </p:txBody>
      </p:sp>
      <p:sp>
        <p:nvSpPr>
          <p:cNvPr id="27652" name="Rectangle 4"/>
          <p:cNvSpPr>
            <a:spLocks noChangeArrowheads="1"/>
          </p:cNvSpPr>
          <p:nvPr/>
        </p:nvSpPr>
        <p:spPr bwMode="auto">
          <a:xfrm>
            <a:off x="527051" y="1628776"/>
            <a:ext cx="11330516" cy="4530725"/>
          </a:xfrm>
          <a:prstGeom prst="rect">
            <a:avLst/>
          </a:prstGeom>
          <a:noFill/>
          <a:ln w="9525">
            <a:noFill/>
            <a:miter lim="800000"/>
            <a:headEnd/>
            <a:tailEnd/>
          </a:ln>
        </p:spPr>
        <p:txBody>
          <a:bodyPr lIns="92075" tIns="46038" rIns="92075" bIns="46038"/>
          <a:lstStyle/>
          <a:p>
            <a:pPr marL="342900" indent="-342900">
              <a:spcBef>
                <a:spcPct val="20000"/>
              </a:spcBef>
              <a:buClr>
                <a:schemeClr val="bg2"/>
              </a:buClr>
              <a:buSzPct val="75000"/>
              <a:buFont typeface="Wingdings" pitchFamily="2" charset="2"/>
              <a:buNone/>
            </a:pPr>
            <a:r>
              <a:rPr lang="nl-BE" sz="2000" u="sng" dirty="0">
                <a:solidFill>
                  <a:schemeClr val="tx1">
                    <a:lumMod val="75000"/>
                    <a:lumOff val="25000"/>
                  </a:schemeClr>
                </a:solidFill>
              </a:rPr>
              <a:t>Conclusies:</a:t>
            </a:r>
          </a:p>
          <a:p>
            <a:pPr marL="342900" indent="-342900">
              <a:spcBef>
                <a:spcPct val="20000"/>
              </a:spcBef>
              <a:buClr>
                <a:schemeClr val="bg2"/>
              </a:buClr>
              <a:buSzPct val="75000"/>
              <a:buFont typeface="Wingdings" pitchFamily="2" charset="2"/>
              <a:buNone/>
            </a:pPr>
            <a:r>
              <a:rPr lang="nl-BE" sz="2000" dirty="0">
                <a:solidFill>
                  <a:schemeClr val="tx1">
                    <a:lumMod val="75000"/>
                    <a:lumOff val="25000"/>
                  </a:schemeClr>
                </a:solidFill>
              </a:rPr>
              <a:t>Correcte en up-to-date documenten bij aanbesteding</a:t>
            </a:r>
          </a:p>
          <a:p>
            <a:pPr marL="342900" indent="-342900">
              <a:spcBef>
                <a:spcPct val="20000"/>
              </a:spcBef>
              <a:buClr>
                <a:schemeClr val="bg2"/>
              </a:buClr>
              <a:buSzPct val="75000"/>
              <a:buFont typeface="Wingdings" pitchFamily="2" charset="2"/>
              <a:buNone/>
            </a:pP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r>
              <a:rPr lang="nl-BE" sz="2000" dirty="0">
                <a:solidFill>
                  <a:schemeClr val="tx1">
                    <a:lumMod val="75000"/>
                    <a:lumOff val="25000"/>
                  </a:schemeClr>
                </a:solidFill>
              </a:rPr>
              <a:t>Bijkomend onderzoek vaak zeer nuttig</a:t>
            </a:r>
          </a:p>
          <a:p>
            <a:pPr marL="342900" indent="-342900">
              <a:spcBef>
                <a:spcPct val="20000"/>
              </a:spcBef>
              <a:buClr>
                <a:schemeClr val="bg2"/>
              </a:buClr>
              <a:buSzPct val="75000"/>
              <a:buFont typeface="Wingdings" pitchFamily="2" charset="2"/>
              <a:buNone/>
            </a:pP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r>
              <a:rPr lang="nl-BE" sz="2000" dirty="0">
                <a:solidFill>
                  <a:schemeClr val="tx1">
                    <a:lumMod val="75000"/>
                    <a:lumOff val="25000"/>
                  </a:schemeClr>
                </a:solidFill>
              </a:rPr>
              <a:t>Vraag advies aan een bodembeheerorganisatie</a:t>
            </a:r>
          </a:p>
          <a:p>
            <a:pPr marL="342900" indent="-342900">
              <a:spcBef>
                <a:spcPct val="20000"/>
              </a:spcBef>
              <a:buClr>
                <a:schemeClr val="bg2"/>
              </a:buClr>
              <a:buSzPct val="75000"/>
              <a:buFont typeface="Wingdings" pitchFamily="2" charset="2"/>
              <a:buNone/>
            </a:pPr>
            <a:endParaRPr lang="nl-BE" sz="2000" dirty="0">
              <a:solidFill>
                <a:schemeClr val="tx1">
                  <a:lumMod val="75000"/>
                  <a:lumOff val="25000"/>
                </a:schemeClr>
              </a:solidFill>
            </a:endParaRPr>
          </a:p>
          <a:p>
            <a:pPr marL="342900" indent="-342900">
              <a:spcBef>
                <a:spcPct val="20000"/>
              </a:spcBef>
              <a:buClr>
                <a:schemeClr val="bg2"/>
              </a:buClr>
              <a:buSzPct val="75000"/>
              <a:buFont typeface="Wingdings" pitchFamily="2" charset="2"/>
              <a:buNone/>
            </a:pPr>
            <a:r>
              <a:rPr lang="nl-BE" sz="2000" dirty="0">
                <a:solidFill>
                  <a:schemeClr val="tx1">
                    <a:lumMod val="75000"/>
                    <a:lumOff val="25000"/>
                  </a:schemeClr>
                </a:solidFill>
              </a:rPr>
              <a:t>Let op m³ - ton</a:t>
            </a:r>
          </a:p>
          <a:p>
            <a:pPr marL="342900" indent="-342900">
              <a:spcBef>
                <a:spcPct val="20000"/>
              </a:spcBef>
              <a:buClr>
                <a:schemeClr val="bg2"/>
              </a:buClr>
              <a:buSzPct val="75000"/>
              <a:buFont typeface="Wingdings" pitchFamily="2" charset="2"/>
              <a:buNone/>
            </a:pPr>
            <a:endParaRPr lang="nl-BE" sz="2400" dirty="0"/>
          </a:p>
          <a:p>
            <a:pPr marL="342900" indent="-342900">
              <a:spcBef>
                <a:spcPct val="20000"/>
              </a:spcBef>
              <a:buClr>
                <a:schemeClr val="bg2"/>
              </a:buClr>
              <a:buSzPct val="75000"/>
              <a:buFont typeface="Wingdings" pitchFamily="2" charset="2"/>
              <a:buNone/>
            </a:pPr>
            <a:endParaRPr lang="nl-BE" sz="2400" dirty="0"/>
          </a:p>
          <a:p>
            <a:pPr marL="342900" indent="-342900">
              <a:spcBef>
                <a:spcPct val="20000"/>
              </a:spcBef>
              <a:buClr>
                <a:schemeClr val="bg2"/>
              </a:buClr>
              <a:buSzPct val="75000"/>
              <a:buFont typeface="Wingdings" pitchFamily="2" charset="2"/>
              <a:buNone/>
            </a:pPr>
            <a:endParaRPr lang="nl-BE" sz="2400" dirty="0"/>
          </a:p>
          <a:p>
            <a:pPr marL="742950" lvl="1" indent="-285750">
              <a:spcBef>
                <a:spcPct val="20000"/>
              </a:spcBef>
              <a:buClr>
                <a:schemeClr val="tx2"/>
              </a:buClr>
              <a:buSzPct val="75000"/>
              <a:buFont typeface="Wingdings" pitchFamily="2" charset="2"/>
              <a:buNone/>
            </a:pPr>
            <a:r>
              <a:rPr lang="nl-BE" sz="2000" dirty="0">
                <a:sym typeface="Wingdings" pitchFamily="2" charset="2"/>
              </a:rPr>
              <a:t>                     </a:t>
            </a:r>
          </a:p>
        </p:txBody>
      </p:sp>
      <p:sp>
        <p:nvSpPr>
          <p:cNvPr id="5" name="Slide Number Placeholder 4"/>
          <p:cNvSpPr>
            <a:spLocks noGrp="1"/>
          </p:cNvSpPr>
          <p:nvPr>
            <p:ph type="sldNum" sz="quarter" idx="12"/>
          </p:nvPr>
        </p:nvSpPr>
        <p:spPr/>
        <p:txBody>
          <a:bodyPr/>
          <a:lstStyle/>
          <a:p>
            <a:fld id="{5AB7DB15-4231-46B1-8794-DC1603789F69}" type="slidenum">
              <a:rPr lang="nl-BE" smtClean="0"/>
              <a:pPr/>
              <a:t>39</a:t>
            </a:fld>
            <a:endParaRPr lang="nl-BE"/>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438150" y="3025684"/>
            <a:ext cx="5905541" cy="769441"/>
          </a:xfrm>
          <a:prstGeom prst="rect">
            <a:avLst/>
          </a:prstGeom>
          <a:noFill/>
        </p:spPr>
        <p:txBody>
          <a:bodyPr wrap="square" rtlCol="0">
            <a:spAutoFit/>
          </a:bodyPr>
          <a:lstStyle/>
          <a:p>
            <a:pPr algn="ctr"/>
            <a:r>
              <a:rPr lang="nl-BE" sz="4400" b="1" dirty="0" smtClean="0">
                <a:solidFill>
                  <a:schemeClr val="accent1"/>
                </a:solidFill>
              </a:rPr>
              <a:t>Vragen?</a:t>
            </a:r>
            <a:endParaRPr lang="nl-BE" sz="4400" b="1" dirty="0">
              <a:solidFill>
                <a:schemeClr val="accent1"/>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BE" dirty="0" smtClean="0"/>
              <a:t>CONTACTGEGEVENS</a:t>
            </a:r>
            <a:endParaRPr lang="nl-BE" dirty="0"/>
          </a:p>
        </p:txBody>
      </p:sp>
      <p:sp>
        <p:nvSpPr>
          <p:cNvPr id="5" name="Content Placeholder 4"/>
          <p:cNvSpPr>
            <a:spLocks noGrp="1"/>
          </p:cNvSpPr>
          <p:nvPr>
            <p:ph sz="half" idx="1"/>
          </p:nvPr>
        </p:nvSpPr>
        <p:spPr>
          <a:xfrm>
            <a:off x="609600" y="1600201"/>
            <a:ext cx="10286933" cy="4525963"/>
          </a:xfrm>
        </p:spPr>
        <p:txBody>
          <a:bodyPr/>
          <a:lstStyle/>
          <a:p>
            <a:pPr marL="0" lvl="0" indent="0">
              <a:spcBef>
                <a:spcPct val="0"/>
              </a:spcBef>
              <a:buNone/>
              <a:defRPr/>
            </a:pPr>
            <a:r>
              <a:rPr lang="nl-BE" sz="2400" dirty="0" smtClean="0"/>
              <a:t>Polderdijkweg 16, 2030 Antwerpen</a:t>
            </a:r>
          </a:p>
          <a:p>
            <a:pPr marL="0" lvl="0" indent="0">
              <a:spcBef>
                <a:spcPct val="0"/>
              </a:spcBef>
              <a:buNone/>
              <a:defRPr/>
            </a:pPr>
            <a:r>
              <a:rPr lang="nl-BE" sz="2400" dirty="0" smtClean="0"/>
              <a:t>Tel 03 545 87 58</a:t>
            </a:r>
          </a:p>
          <a:p>
            <a:pPr marL="0" lvl="0" indent="0">
              <a:spcBef>
                <a:spcPct val="0"/>
              </a:spcBef>
              <a:buNone/>
              <a:defRPr/>
            </a:pPr>
            <a:r>
              <a:rPr lang="nl-BE" sz="2400" dirty="0" smtClean="0"/>
              <a:t>Fax 03 545 87 39</a:t>
            </a:r>
          </a:p>
          <a:p>
            <a:pPr marL="0" lvl="0" indent="0">
              <a:spcBef>
                <a:spcPct val="0"/>
              </a:spcBef>
              <a:buNone/>
              <a:defRPr/>
            </a:pPr>
            <a:r>
              <a:rPr lang="nl-BE" sz="2400" dirty="0" smtClean="0">
                <a:hlinkClick r:id="rId2"/>
              </a:rPr>
              <a:t>grondwijzer@grondwijzer.be</a:t>
            </a:r>
            <a:endParaRPr lang="nl-BE" sz="2400" dirty="0" smtClean="0"/>
          </a:p>
          <a:p>
            <a:pPr marL="0" lvl="0" indent="0">
              <a:spcBef>
                <a:spcPct val="0"/>
              </a:spcBef>
              <a:buNone/>
              <a:defRPr/>
            </a:pPr>
            <a:endParaRPr lang="nl-BE" sz="2400" dirty="0" smtClean="0"/>
          </a:p>
          <a:p>
            <a:pPr marL="0" lvl="0" indent="0">
              <a:spcBef>
                <a:spcPct val="0"/>
              </a:spcBef>
              <a:buNone/>
              <a:defRPr/>
            </a:pPr>
            <a:r>
              <a:rPr lang="nl-BE" sz="2400" dirty="0" smtClean="0"/>
              <a:t>Contactpersoon: Thomas De Vriese</a:t>
            </a:r>
          </a:p>
          <a:p>
            <a:pPr marL="0" lvl="0" indent="0">
              <a:spcBef>
                <a:spcPct val="0"/>
              </a:spcBef>
              <a:buNone/>
              <a:defRPr/>
            </a:pPr>
            <a:r>
              <a:rPr lang="nl-BE" sz="2400" dirty="0" smtClean="0"/>
              <a:t>(0473 23 67 04)</a:t>
            </a:r>
          </a:p>
          <a:p>
            <a:endParaRPr lang="nl-BE" dirty="0" smtClean="0">
              <a:solidFill>
                <a:schemeClr val="tx1"/>
              </a:solidFill>
            </a:endParaRPr>
          </a:p>
          <a:p>
            <a:pPr lvl="1">
              <a:buNone/>
            </a:pPr>
            <a:endParaRPr lang="nl-BE" sz="2800" dirty="0" smtClean="0">
              <a:solidFill>
                <a:schemeClr val="tx1"/>
              </a:solidFill>
            </a:endParaRPr>
          </a:p>
          <a:p>
            <a:pPr lvl="1">
              <a:buNone/>
            </a:pPr>
            <a:endParaRPr lang="nl-BE" sz="2800" dirty="0" smtClean="0">
              <a:solidFill>
                <a:schemeClr val="tx1"/>
              </a:solidFill>
            </a:endParaRPr>
          </a:p>
          <a:p>
            <a:pPr lvl="1">
              <a:buNone/>
            </a:pPr>
            <a:endParaRPr lang="nl-BE" sz="2800" dirty="0" smtClean="0">
              <a:solidFill>
                <a:schemeClr val="tx1"/>
              </a:solidFill>
            </a:endParaRPr>
          </a:p>
          <a:p>
            <a:pPr lvl="1">
              <a:buNone/>
            </a:pPr>
            <a:endParaRPr lang="nl-BE" sz="2800" dirty="0" smtClean="0">
              <a:solidFill>
                <a:schemeClr val="tx1"/>
              </a:solidFill>
            </a:endParaRPr>
          </a:p>
          <a:p>
            <a:pPr lvl="1">
              <a:buNone/>
            </a:pPr>
            <a:endParaRPr lang="nl-BE" sz="2800" dirty="0" smtClean="0">
              <a:solidFill>
                <a:schemeClr val="tx1"/>
              </a:solidFill>
            </a:endParaRPr>
          </a:p>
          <a:p>
            <a:pPr>
              <a:buNone/>
            </a:pPr>
            <a:endParaRPr lang="nl-BE"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334</TotalTime>
  <Words>1144</Words>
  <Application>Microsoft Office PowerPoint</Application>
  <PresentationFormat>Custom</PresentationFormat>
  <Paragraphs>346</Paragraphs>
  <Slides>41</Slides>
  <Notes>5</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Facet</vt:lpstr>
      <vt:lpstr>Grondverzet</vt:lpstr>
      <vt:lpstr>Inhoud</vt:lpstr>
      <vt:lpstr>Krachtlijnen wetgeving</vt:lpstr>
      <vt:lpstr>Situering</vt:lpstr>
      <vt:lpstr>Vlaanderen: VLAREBO</vt:lpstr>
      <vt:lpstr>Slide 6</vt:lpstr>
      <vt:lpstr>Slide 7</vt:lpstr>
      <vt:lpstr>Technisch verslag</vt:lpstr>
      <vt:lpstr>Technisch verslag</vt:lpstr>
      <vt:lpstr>Technisch verslag</vt:lpstr>
      <vt:lpstr>Technisch verslag</vt:lpstr>
      <vt:lpstr>Conformverklaring</vt:lpstr>
      <vt:lpstr>Slide 13</vt:lpstr>
      <vt:lpstr>Slide 14</vt:lpstr>
      <vt:lpstr>Grondverzettoelating</vt:lpstr>
      <vt:lpstr>Grondverzettoelating</vt:lpstr>
      <vt:lpstr>Slide 17</vt:lpstr>
      <vt:lpstr>Bodembeheerrappport</vt:lpstr>
      <vt:lpstr>Bodembeheerrappport</vt:lpstr>
      <vt:lpstr>Bodembeheerrappport</vt:lpstr>
      <vt:lpstr>Slide 21</vt:lpstr>
      <vt:lpstr>Bijzondere procedure: afvoer naar een TOP/CGR</vt:lpstr>
      <vt:lpstr>Interpretatie van een bodemonderzoek: kwaliteit en hergebruiksmogelijkheden</vt:lpstr>
      <vt:lpstr>Hergebruiksmogelijkheden</vt:lpstr>
      <vt:lpstr>Slide 25</vt:lpstr>
      <vt:lpstr>Z = gebruik als bouwkundig bodemgebruik – vormvast product</vt:lpstr>
      <vt:lpstr>Z = gebruik als bouwkundig bodemgebruik – vormvast product</vt:lpstr>
      <vt:lpstr>Z = gebruik als bouwkundig bodemgebruik – vormvast product</vt:lpstr>
      <vt:lpstr>Z = gebruik als bouwkundig bodemgebruik – vormvast product</vt:lpstr>
      <vt:lpstr>Krachtlijnen driedelige code</vt:lpstr>
      <vt:lpstr>Wat met onverwachte verontreiniging?</vt:lpstr>
      <vt:lpstr>Praktijkvoorbeeld procedure: hoe moet het (niet)?</vt:lpstr>
      <vt:lpstr>Voorbeeld  </vt:lpstr>
      <vt:lpstr>Voorbeeld  </vt:lpstr>
      <vt:lpstr>Voorbeeld  </vt:lpstr>
      <vt:lpstr>Voorbeeld </vt:lpstr>
      <vt:lpstr>Voorbeeld </vt:lpstr>
      <vt:lpstr>Voorbeeld </vt:lpstr>
      <vt:lpstr>Voorbeeld </vt:lpstr>
      <vt:lpstr>Slide 40</vt:lpstr>
      <vt:lpstr>CONTACTGEGEVENS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De Vriese</dc:creator>
  <cp:lastModifiedBy>thomas_de_vriese</cp:lastModifiedBy>
  <cp:revision>18</cp:revision>
  <dcterms:created xsi:type="dcterms:W3CDTF">2014-09-12T02:18:09Z</dcterms:created>
  <dcterms:modified xsi:type="dcterms:W3CDTF">2015-10-07T06:40:11Z</dcterms:modified>
</cp:coreProperties>
</file>