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22"/>
  </p:notesMasterIdLst>
  <p:sldIdLst>
    <p:sldId id="336" r:id="rId2"/>
    <p:sldId id="393" r:id="rId3"/>
    <p:sldId id="464" r:id="rId4"/>
    <p:sldId id="479" r:id="rId5"/>
    <p:sldId id="465" r:id="rId6"/>
    <p:sldId id="467" r:id="rId7"/>
    <p:sldId id="468" r:id="rId8"/>
    <p:sldId id="469" r:id="rId9"/>
    <p:sldId id="470" r:id="rId10"/>
    <p:sldId id="471" r:id="rId11"/>
    <p:sldId id="482" r:id="rId12"/>
    <p:sldId id="475" r:id="rId13"/>
    <p:sldId id="478" r:id="rId14"/>
    <p:sldId id="472" r:id="rId15"/>
    <p:sldId id="476" r:id="rId16"/>
    <p:sldId id="477" r:id="rId17"/>
    <p:sldId id="481" r:id="rId18"/>
    <p:sldId id="480" r:id="rId19"/>
    <p:sldId id="463" r:id="rId20"/>
    <p:sldId id="299" r:id="rId21"/>
  </p:sldIdLst>
  <p:sldSz cx="9144000" cy="6858000" type="screen4x3"/>
  <p:notesSz cx="6858000" cy="9144000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62" autoAdjust="0"/>
    <p:restoredTop sz="94660"/>
  </p:normalViewPr>
  <p:slideViewPr>
    <p:cSldViewPr>
      <p:cViewPr varScale="1">
        <p:scale>
          <a:sx n="86" d="100"/>
          <a:sy n="86" d="100"/>
        </p:scale>
        <p:origin x="-108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8E9F57-E04F-4EA1-A265-CD784FED81BE}" type="datetimeFigureOut">
              <a:rPr lang="nl-BE" smtClean="0"/>
              <a:pPr/>
              <a:t>24/09/2014</a:t>
            </a:fld>
            <a:endParaRPr lang="nl-B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B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A2A9A2-61AE-4F49-A5E5-42DA6C846EE9}" type="slidenum">
              <a:rPr lang="nl-BE" smtClean="0"/>
              <a:pPr/>
              <a:t>‹#›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996A40E-1591-428C-9786-909B68D0CF4E}" type="slidenum">
              <a:rPr lang="nl-NL"/>
              <a:pPr/>
              <a:t>2</a:t>
            </a:fld>
            <a:endParaRPr lang="nl-NL"/>
          </a:p>
        </p:txBody>
      </p:sp>
      <p:sp>
        <p:nvSpPr>
          <p:cNvPr id="321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1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nl-B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nl-B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5BF4D-5FCA-466F-8615-CCCD10A88DB1}" type="datetimeFigureOut">
              <a:rPr lang="nl-BE" smtClean="0"/>
              <a:pPr/>
              <a:t>24/09/2014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7DB15-4231-46B1-8794-DC1603789F69}" type="slidenum">
              <a:rPr lang="nl-BE" smtClean="0"/>
              <a:pPr/>
              <a:t>‹#›</a:t>
            </a:fld>
            <a:endParaRPr lang="nl-BE"/>
          </a:p>
        </p:txBody>
      </p:sp>
      <p:sp>
        <p:nvSpPr>
          <p:cNvPr id="7" name="Rectangle 6"/>
          <p:cNvSpPr/>
          <p:nvPr/>
        </p:nvSpPr>
        <p:spPr>
          <a:xfrm>
            <a:off x="500034" y="3643314"/>
            <a:ext cx="2643206" cy="214314"/>
          </a:xfrm>
          <a:prstGeom prst="rect">
            <a:avLst/>
          </a:prstGeom>
          <a:gradFill flip="none" rotWithShape="1">
            <a:gsLst>
              <a:gs pos="0">
                <a:schemeClr val="tx2">
                  <a:shade val="30000"/>
                  <a:satMod val="115000"/>
                </a:schemeClr>
              </a:gs>
              <a:gs pos="50000">
                <a:schemeClr val="tx2">
                  <a:shade val="67500"/>
                  <a:satMod val="115000"/>
                </a:schemeClr>
              </a:gs>
              <a:gs pos="100000">
                <a:schemeClr val="tx2">
                  <a:shade val="100000"/>
                  <a:satMod val="11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8" name="Rectangle 7"/>
          <p:cNvSpPr/>
          <p:nvPr/>
        </p:nvSpPr>
        <p:spPr>
          <a:xfrm>
            <a:off x="3143240" y="3643314"/>
            <a:ext cx="2857520" cy="214314"/>
          </a:xfrm>
          <a:prstGeom prst="rect">
            <a:avLst/>
          </a:prstGeom>
          <a:gradFill flip="none" rotWithShape="1">
            <a:gsLst>
              <a:gs pos="0">
                <a:schemeClr val="tx2">
                  <a:shade val="30000"/>
                  <a:satMod val="115000"/>
                </a:schemeClr>
              </a:gs>
              <a:gs pos="50000">
                <a:schemeClr val="tx2">
                  <a:shade val="67500"/>
                  <a:satMod val="115000"/>
                </a:schemeClr>
              </a:gs>
              <a:gs pos="100000">
                <a:schemeClr val="tx2">
                  <a:shade val="100000"/>
                  <a:satMod val="11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9" name="Rectangle 8"/>
          <p:cNvSpPr/>
          <p:nvPr/>
        </p:nvSpPr>
        <p:spPr>
          <a:xfrm>
            <a:off x="6000760" y="3643314"/>
            <a:ext cx="2643206" cy="214314"/>
          </a:xfrm>
          <a:prstGeom prst="rect">
            <a:avLst/>
          </a:prstGeom>
          <a:gradFill flip="none" rotWithShape="1">
            <a:gsLst>
              <a:gs pos="0">
                <a:schemeClr val="tx2">
                  <a:shade val="30000"/>
                  <a:satMod val="115000"/>
                </a:schemeClr>
              </a:gs>
              <a:gs pos="50000">
                <a:schemeClr val="tx2">
                  <a:shade val="67500"/>
                  <a:satMod val="115000"/>
                </a:schemeClr>
              </a:gs>
              <a:gs pos="100000">
                <a:schemeClr val="tx2">
                  <a:shade val="100000"/>
                  <a:satMod val="11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5BF4D-5FCA-466F-8615-CCCD10A88DB1}" type="datetimeFigureOut">
              <a:rPr lang="nl-BE" smtClean="0"/>
              <a:pPr/>
              <a:t>24/09/2014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7DB15-4231-46B1-8794-DC1603789F69}" type="slidenum">
              <a:rPr lang="nl-BE" smtClean="0"/>
              <a:pPr/>
              <a:t>‹#›</a:t>
            </a:fld>
            <a:endParaRPr lang="nl-BE"/>
          </a:p>
        </p:txBody>
      </p:sp>
      <p:sp>
        <p:nvSpPr>
          <p:cNvPr id="7" name="Rectangle 6"/>
          <p:cNvSpPr/>
          <p:nvPr userDrawn="1"/>
        </p:nvSpPr>
        <p:spPr>
          <a:xfrm rot="5400000">
            <a:off x="-464379" y="1035827"/>
            <a:ext cx="1714512" cy="214314"/>
          </a:xfrm>
          <a:prstGeom prst="rect">
            <a:avLst/>
          </a:prstGeom>
          <a:gradFill flip="none" rotWithShape="1">
            <a:gsLst>
              <a:gs pos="0">
                <a:schemeClr val="tx2">
                  <a:shade val="30000"/>
                  <a:satMod val="115000"/>
                </a:schemeClr>
              </a:gs>
              <a:gs pos="50000">
                <a:schemeClr val="tx2">
                  <a:shade val="67500"/>
                  <a:satMod val="115000"/>
                </a:schemeClr>
              </a:gs>
              <a:gs pos="100000">
                <a:schemeClr val="tx2">
                  <a:shade val="100000"/>
                  <a:satMod val="11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8" name="Rectangle 7"/>
          <p:cNvSpPr/>
          <p:nvPr userDrawn="1"/>
        </p:nvSpPr>
        <p:spPr>
          <a:xfrm rot="5400000">
            <a:off x="-821569" y="3107529"/>
            <a:ext cx="2428892" cy="214314"/>
          </a:xfrm>
          <a:prstGeom prst="rect">
            <a:avLst/>
          </a:prstGeom>
          <a:gradFill flip="none" rotWithShape="1">
            <a:gsLst>
              <a:gs pos="0">
                <a:schemeClr val="tx2">
                  <a:shade val="30000"/>
                  <a:satMod val="115000"/>
                </a:schemeClr>
              </a:gs>
              <a:gs pos="50000">
                <a:schemeClr val="tx2">
                  <a:shade val="67500"/>
                  <a:satMod val="115000"/>
                </a:schemeClr>
              </a:gs>
              <a:gs pos="100000">
                <a:schemeClr val="tx2">
                  <a:shade val="100000"/>
                  <a:satMod val="11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0" name="Rectangle 9"/>
          <p:cNvSpPr/>
          <p:nvPr userDrawn="1"/>
        </p:nvSpPr>
        <p:spPr>
          <a:xfrm rot="5400000">
            <a:off x="-464379" y="5179231"/>
            <a:ext cx="1714512" cy="214314"/>
          </a:xfrm>
          <a:prstGeom prst="rect">
            <a:avLst/>
          </a:prstGeom>
          <a:gradFill flip="none" rotWithShape="1">
            <a:gsLst>
              <a:gs pos="0">
                <a:schemeClr val="tx2">
                  <a:shade val="30000"/>
                  <a:satMod val="115000"/>
                </a:schemeClr>
              </a:gs>
              <a:gs pos="50000">
                <a:schemeClr val="tx2">
                  <a:shade val="67500"/>
                  <a:satMod val="115000"/>
                </a:schemeClr>
              </a:gs>
              <a:gs pos="100000">
                <a:schemeClr val="tx2">
                  <a:shade val="100000"/>
                  <a:satMod val="11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nl-B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bg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5BF4D-5FCA-466F-8615-CCCD10A88DB1}" type="datetimeFigureOut">
              <a:rPr lang="nl-BE" smtClean="0"/>
              <a:pPr/>
              <a:t>24/09/2014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7DB15-4231-46B1-8794-DC1603789F69}" type="slidenum">
              <a:rPr lang="nl-BE" smtClean="0"/>
              <a:pPr/>
              <a:t>‹#›</a:t>
            </a:fld>
            <a:endParaRPr lang="nl-BE"/>
          </a:p>
        </p:txBody>
      </p:sp>
      <p:sp>
        <p:nvSpPr>
          <p:cNvPr id="10" name="Rectangle 9"/>
          <p:cNvSpPr/>
          <p:nvPr userDrawn="1"/>
        </p:nvSpPr>
        <p:spPr>
          <a:xfrm rot="5400000">
            <a:off x="-464379" y="1035827"/>
            <a:ext cx="1714512" cy="214314"/>
          </a:xfrm>
          <a:prstGeom prst="rect">
            <a:avLst/>
          </a:prstGeom>
          <a:gradFill flip="none" rotWithShape="1">
            <a:gsLst>
              <a:gs pos="0">
                <a:schemeClr val="tx2">
                  <a:shade val="30000"/>
                  <a:satMod val="115000"/>
                </a:schemeClr>
              </a:gs>
              <a:gs pos="50000">
                <a:schemeClr val="tx2">
                  <a:shade val="67500"/>
                  <a:satMod val="115000"/>
                </a:schemeClr>
              </a:gs>
              <a:gs pos="100000">
                <a:schemeClr val="tx2">
                  <a:shade val="100000"/>
                  <a:satMod val="11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1" name="Rectangle 10"/>
          <p:cNvSpPr/>
          <p:nvPr userDrawn="1"/>
        </p:nvSpPr>
        <p:spPr>
          <a:xfrm rot="5400000">
            <a:off x="-821569" y="3107529"/>
            <a:ext cx="2428892" cy="214314"/>
          </a:xfrm>
          <a:prstGeom prst="rect">
            <a:avLst/>
          </a:prstGeom>
          <a:gradFill flip="none" rotWithShape="1">
            <a:gsLst>
              <a:gs pos="0">
                <a:schemeClr val="tx2">
                  <a:shade val="30000"/>
                  <a:satMod val="115000"/>
                </a:schemeClr>
              </a:gs>
              <a:gs pos="50000">
                <a:schemeClr val="tx2">
                  <a:shade val="67500"/>
                  <a:satMod val="115000"/>
                </a:schemeClr>
              </a:gs>
              <a:gs pos="100000">
                <a:schemeClr val="tx2">
                  <a:shade val="100000"/>
                  <a:satMod val="11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2" name="Rectangle 11"/>
          <p:cNvSpPr/>
          <p:nvPr userDrawn="1"/>
        </p:nvSpPr>
        <p:spPr>
          <a:xfrm rot="5400000">
            <a:off x="-464379" y="5179231"/>
            <a:ext cx="1714512" cy="214314"/>
          </a:xfrm>
          <a:prstGeom prst="rect">
            <a:avLst/>
          </a:prstGeom>
          <a:gradFill flip="none" rotWithShape="1">
            <a:gsLst>
              <a:gs pos="0">
                <a:schemeClr val="tx2">
                  <a:shade val="30000"/>
                  <a:satMod val="115000"/>
                </a:schemeClr>
              </a:gs>
              <a:gs pos="50000">
                <a:schemeClr val="tx2">
                  <a:shade val="67500"/>
                  <a:satMod val="115000"/>
                </a:schemeClr>
              </a:gs>
              <a:gs pos="100000">
                <a:schemeClr val="tx2">
                  <a:shade val="100000"/>
                  <a:satMod val="11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5BF4D-5FCA-466F-8615-CCCD10A88DB1}" type="datetimeFigureOut">
              <a:rPr lang="nl-BE" smtClean="0"/>
              <a:pPr/>
              <a:t>24/09/2014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7DB15-4231-46B1-8794-DC1603789F69}" type="slidenum">
              <a:rPr lang="nl-BE" smtClean="0"/>
              <a:pPr/>
              <a:t>‹#›</a:t>
            </a:fld>
            <a:endParaRPr lang="nl-BE"/>
          </a:p>
        </p:txBody>
      </p:sp>
      <p:sp>
        <p:nvSpPr>
          <p:cNvPr id="11" name="Rectangle 10"/>
          <p:cNvSpPr/>
          <p:nvPr/>
        </p:nvSpPr>
        <p:spPr>
          <a:xfrm rot="5400000">
            <a:off x="-464379" y="1035827"/>
            <a:ext cx="1714512" cy="214314"/>
          </a:xfrm>
          <a:prstGeom prst="rect">
            <a:avLst/>
          </a:prstGeom>
          <a:gradFill flip="none" rotWithShape="1">
            <a:gsLst>
              <a:gs pos="0">
                <a:schemeClr val="tx2">
                  <a:shade val="30000"/>
                  <a:satMod val="115000"/>
                </a:schemeClr>
              </a:gs>
              <a:gs pos="50000">
                <a:schemeClr val="tx2">
                  <a:shade val="67500"/>
                  <a:satMod val="115000"/>
                </a:schemeClr>
              </a:gs>
              <a:gs pos="100000">
                <a:schemeClr val="tx2">
                  <a:shade val="100000"/>
                  <a:satMod val="11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2" name="Rectangle 11"/>
          <p:cNvSpPr/>
          <p:nvPr/>
        </p:nvSpPr>
        <p:spPr>
          <a:xfrm rot="5400000">
            <a:off x="-821569" y="3107529"/>
            <a:ext cx="2428892" cy="214314"/>
          </a:xfrm>
          <a:prstGeom prst="rect">
            <a:avLst/>
          </a:prstGeom>
          <a:gradFill flip="none" rotWithShape="1">
            <a:gsLst>
              <a:gs pos="0">
                <a:schemeClr val="tx2">
                  <a:shade val="30000"/>
                  <a:satMod val="115000"/>
                </a:schemeClr>
              </a:gs>
              <a:gs pos="50000">
                <a:schemeClr val="tx2">
                  <a:shade val="67500"/>
                  <a:satMod val="115000"/>
                </a:schemeClr>
              </a:gs>
              <a:gs pos="100000">
                <a:schemeClr val="tx2">
                  <a:shade val="100000"/>
                  <a:satMod val="11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3" name="Rectangle 12"/>
          <p:cNvSpPr/>
          <p:nvPr/>
        </p:nvSpPr>
        <p:spPr>
          <a:xfrm rot="5400000">
            <a:off x="-464379" y="5179231"/>
            <a:ext cx="1714512" cy="214314"/>
          </a:xfrm>
          <a:prstGeom prst="rect">
            <a:avLst/>
          </a:prstGeom>
          <a:gradFill flip="none" rotWithShape="1">
            <a:gsLst>
              <a:gs pos="0">
                <a:schemeClr val="tx2">
                  <a:shade val="30000"/>
                  <a:satMod val="115000"/>
                </a:schemeClr>
              </a:gs>
              <a:gs pos="50000">
                <a:schemeClr val="tx2">
                  <a:shade val="67500"/>
                  <a:satMod val="115000"/>
                </a:schemeClr>
              </a:gs>
              <a:gs pos="100000">
                <a:schemeClr val="tx2">
                  <a:shade val="100000"/>
                  <a:satMod val="11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5BF4D-5FCA-466F-8615-CCCD10A88DB1}" type="datetimeFigureOut">
              <a:rPr lang="nl-BE" smtClean="0"/>
              <a:pPr/>
              <a:t>24/09/2014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7DB15-4231-46B1-8794-DC1603789F69}" type="slidenum">
              <a:rPr lang="nl-BE" smtClean="0"/>
              <a:pPr/>
              <a:t>‹#›</a:t>
            </a:fld>
            <a:endParaRPr lang="nl-BE"/>
          </a:p>
        </p:txBody>
      </p:sp>
      <p:sp>
        <p:nvSpPr>
          <p:cNvPr id="13" name="Rectangle 12"/>
          <p:cNvSpPr/>
          <p:nvPr/>
        </p:nvSpPr>
        <p:spPr>
          <a:xfrm rot="5400000">
            <a:off x="-464379" y="1035827"/>
            <a:ext cx="1714512" cy="214314"/>
          </a:xfrm>
          <a:prstGeom prst="rect">
            <a:avLst/>
          </a:prstGeom>
          <a:gradFill flip="none" rotWithShape="1">
            <a:gsLst>
              <a:gs pos="0">
                <a:schemeClr val="tx2">
                  <a:shade val="30000"/>
                  <a:satMod val="115000"/>
                </a:schemeClr>
              </a:gs>
              <a:gs pos="50000">
                <a:schemeClr val="tx2">
                  <a:shade val="67500"/>
                  <a:satMod val="115000"/>
                </a:schemeClr>
              </a:gs>
              <a:gs pos="100000">
                <a:schemeClr val="tx2">
                  <a:shade val="100000"/>
                  <a:satMod val="11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4" name="Rectangle 13"/>
          <p:cNvSpPr/>
          <p:nvPr/>
        </p:nvSpPr>
        <p:spPr>
          <a:xfrm rot="5400000">
            <a:off x="-821569" y="3107529"/>
            <a:ext cx="2428892" cy="214314"/>
          </a:xfrm>
          <a:prstGeom prst="rect">
            <a:avLst/>
          </a:prstGeom>
          <a:gradFill flip="none" rotWithShape="1">
            <a:gsLst>
              <a:gs pos="0">
                <a:schemeClr val="tx2">
                  <a:shade val="30000"/>
                  <a:satMod val="115000"/>
                </a:schemeClr>
              </a:gs>
              <a:gs pos="50000">
                <a:schemeClr val="tx2">
                  <a:shade val="67500"/>
                  <a:satMod val="115000"/>
                </a:schemeClr>
              </a:gs>
              <a:gs pos="100000">
                <a:schemeClr val="tx2">
                  <a:shade val="100000"/>
                  <a:satMod val="11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5" name="Rectangle 14"/>
          <p:cNvSpPr/>
          <p:nvPr/>
        </p:nvSpPr>
        <p:spPr>
          <a:xfrm rot="5400000">
            <a:off x="-464379" y="5179231"/>
            <a:ext cx="1714512" cy="214314"/>
          </a:xfrm>
          <a:prstGeom prst="rect">
            <a:avLst/>
          </a:prstGeom>
          <a:gradFill flip="none" rotWithShape="1">
            <a:gsLst>
              <a:gs pos="0">
                <a:schemeClr val="tx2">
                  <a:shade val="30000"/>
                  <a:satMod val="115000"/>
                </a:schemeClr>
              </a:gs>
              <a:gs pos="50000">
                <a:schemeClr val="tx2">
                  <a:shade val="67500"/>
                  <a:satMod val="115000"/>
                </a:schemeClr>
              </a:gs>
              <a:gs pos="100000">
                <a:schemeClr val="tx2">
                  <a:shade val="100000"/>
                  <a:satMod val="11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5BF4D-5FCA-466F-8615-CCCD10A88DB1}" type="datetimeFigureOut">
              <a:rPr lang="nl-BE" smtClean="0"/>
              <a:pPr/>
              <a:t>24/09/2014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7DB15-4231-46B1-8794-DC1603789F69}" type="slidenum">
              <a:rPr lang="nl-BE" smtClean="0"/>
              <a:pPr/>
              <a:t>‹#›</a:t>
            </a:fld>
            <a:endParaRPr lang="nl-BE"/>
          </a:p>
        </p:txBody>
      </p:sp>
      <p:sp>
        <p:nvSpPr>
          <p:cNvPr id="6" name="Rectangle 5"/>
          <p:cNvSpPr/>
          <p:nvPr/>
        </p:nvSpPr>
        <p:spPr>
          <a:xfrm rot="5400000">
            <a:off x="-464379" y="1035827"/>
            <a:ext cx="1714512" cy="214314"/>
          </a:xfrm>
          <a:prstGeom prst="rect">
            <a:avLst/>
          </a:prstGeom>
          <a:gradFill flip="none" rotWithShape="1">
            <a:gsLst>
              <a:gs pos="0">
                <a:schemeClr val="tx2">
                  <a:shade val="30000"/>
                  <a:satMod val="115000"/>
                </a:schemeClr>
              </a:gs>
              <a:gs pos="50000">
                <a:schemeClr val="tx2">
                  <a:shade val="67500"/>
                  <a:satMod val="115000"/>
                </a:schemeClr>
              </a:gs>
              <a:gs pos="100000">
                <a:schemeClr val="tx2">
                  <a:shade val="100000"/>
                  <a:satMod val="11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7" name="Rectangle 6"/>
          <p:cNvSpPr/>
          <p:nvPr/>
        </p:nvSpPr>
        <p:spPr>
          <a:xfrm rot="5400000">
            <a:off x="-821569" y="3107529"/>
            <a:ext cx="2428892" cy="214314"/>
          </a:xfrm>
          <a:prstGeom prst="rect">
            <a:avLst/>
          </a:prstGeom>
          <a:gradFill flip="none" rotWithShape="1">
            <a:gsLst>
              <a:gs pos="0">
                <a:schemeClr val="tx2">
                  <a:shade val="30000"/>
                  <a:satMod val="115000"/>
                </a:schemeClr>
              </a:gs>
              <a:gs pos="50000">
                <a:schemeClr val="tx2">
                  <a:shade val="67500"/>
                  <a:satMod val="115000"/>
                </a:schemeClr>
              </a:gs>
              <a:gs pos="100000">
                <a:schemeClr val="tx2">
                  <a:shade val="100000"/>
                  <a:satMod val="11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8" name="Rectangle 7"/>
          <p:cNvSpPr/>
          <p:nvPr/>
        </p:nvSpPr>
        <p:spPr>
          <a:xfrm rot="5400000">
            <a:off x="-464379" y="5179231"/>
            <a:ext cx="1714512" cy="214314"/>
          </a:xfrm>
          <a:prstGeom prst="rect">
            <a:avLst/>
          </a:prstGeom>
          <a:gradFill flip="none" rotWithShape="1">
            <a:gsLst>
              <a:gs pos="0">
                <a:schemeClr val="tx2">
                  <a:shade val="30000"/>
                  <a:satMod val="115000"/>
                </a:schemeClr>
              </a:gs>
              <a:gs pos="50000">
                <a:schemeClr val="tx2">
                  <a:shade val="67500"/>
                  <a:satMod val="115000"/>
                </a:schemeClr>
              </a:gs>
              <a:gs pos="100000">
                <a:schemeClr val="tx2">
                  <a:shade val="100000"/>
                  <a:satMod val="11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5BF4D-5FCA-466F-8615-CCCD10A88DB1}" type="datetimeFigureOut">
              <a:rPr lang="nl-BE" smtClean="0"/>
              <a:pPr/>
              <a:t>24/09/2014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7DB15-4231-46B1-8794-DC1603789F69}" type="slidenum">
              <a:rPr lang="nl-BE" smtClean="0"/>
              <a:pPr/>
              <a:t>‹#›</a:t>
            </a:fld>
            <a:endParaRPr lang="nl-BE"/>
          </a:p>
        </p:txBody>
      </p:sp>
      <p:sp>
        <p:nvSpPr>
          <p:cNvPr id="5" name="Rectangle 4"/>
          <p:cNvSpPr/>
          <p:nvPr/>
        </p:nvSpPr>
        <p:spPr>
          <a:xfrm rot="5400000">
            <a:off x="-464379" y="1035827"/>
            <a:ext cx="1714512" cy="214314"/>
          </a:xfrm>
          <a:prstGeom prst="rect">
            <a:avLst/>
          </a:prstGeom>
          <a:gradFill flip="none" rotWithShape="1">
            <a:gsLst>
              <a:gs pos="0">
                <a:schemeClr val="tx2">
                  <a:shade val="30000"/>
                  <a:satMod val="115000"/>
                </a:schemeClr>
              </a:gs>
              <a:gs pos="50000">
                <a:schemeClr val="tx2">
                  <a:shade val="67500"/>
                  <a:satMod val="115000"/>
                </a:schemeClr>
              </a:gs>
              <a:gs pos="100000">
                <a:schemeClr val="tx2">
                  <a:shade val="100000"/>
                  <a:satMod val="11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6" name="Rectangle 5"/>
          <p:cNvSpPr/>
          <p:nvPr/>
        </p:nvSpPr>
        <p:spPr>
          <a:xfrm rot="5400000">
            <a:off x="-821569" y="3107529"/>
            <a:ext cx="2428892" cy="214314"/>
          </a:xfrm>
          <a:prstGeom prst="rect">
            <a:avLst/>
          </a:prstGeom>
          <a:gradFill flip="none" rotWithShape="1">
            <a:gsLst>
              <a:gs pos="0">
                <a:schemeClr val="tx2">
                  <a:shade val="30000"/>
                  <a:satMod val="115000"/>
                </a:schemeClr>
              </a:gs>
              <a:gs pos="50000">
                <a:schemeClr val="tx2">
                  <a:shade val="67500"/>
                  <a:satMod val="115000"/>
                </a:schemeClr>
              </a:gs>
              <a:gs pos="100000">
                <a:schemeClr val="tx2">
                  <a:shade val="100000"/>
                  <a:satMod val="11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7" name="Rectangle 6"/>
          <p:cNvSpPr/>
          <p:nvPr/>
        </p:nvSpPr>
        <p:spPr>
          <a:xfrm rot="5400000">
            <a:off x="-464379" y="5179231"/>
            <a:ext cx="1714512" cy="214314"/>
          </a:xfrm>
          <a:prstGeom prst="rect">
            <a:avLst/>
          </a:prstGeom>
          <a:gradFill flip="none" rotWithShape="1">
            <a:gsLst>
              <a:gs pos="0">
                <a:schemeClr val="tx2">
                  <a:shade val="30000"/>
                  <a:satMod val="115000"/>
                </a:schemeClr>
              </a:gs>
              <a:gs pos="50000">
                <a:schemeClr val="tx2">
                  <a:shade val="67500"/>
                  <a:satMod val="115000"/>
                </a:schemeClr>
              </a:gs>
              <a:gs pos="100000">
                <a:schemeClr val="tx2">
                  <a:shade val="100000"/>
                  <a:satMod val="11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5BF4D-5FCA-466F-8615-CCCD10A88DB1}" type="datetimeFigureOut">
              <a:rPr lang="nl-BE" smtClean="0"/>
              <a:pPr/>
              <a:t>24/09/2014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7DB15-4231-46B1-8794-DC1603789F69}" type="slidenum">
              <a:rPr lang="nl-BE" smtClean="0"/>
              <a:pPr/>
              <a:t>‹#›</a:t>
            </a:fld>
            <a:endParaRPr lang="nl-BE"/>
          </a:p>
        </p:txBody>
      </p:sp>
      <p:sp>
        <p:nvSpPr>
          <p:cNvPr id="8" name="Rectangle 7"/>
          <p:cNvSpPr/>
          <p:nvPr/>
        </p:nvSpPr>
        <p:spPr>
          <a:xfrm rot="5400000">
            <a:off x="-464379" y="1035827"/>
            <a:ext cx="1714512" cy="214314"/>
          </a:xfrm>
          <a:prstGeom prst="rect">
            <a:avLst/>
          </a:prstGeom>
          <a:gradFill flip="none" rotWithShape="1">
            <a:gsLst>
              <a:gs pos="0">
                <a:schemeClr val="tx2">
                  <a:shade val="30000"/>
                  <a:satMod val="115000"/>
                </a:schemeClr>
              </a:gs>
              <a:gs pos="50000">
                <a:schemeClr val="tx2">
                  <a:shade val="67500"/>
                  <a:satMod val="115000"/>
                </a:schemeClr>
              </a:gs>
              <a:gs pos="100000">
                <a:schemeClr val="tx2">
                  <a:shade val="100000"/>
                  <a:satMod val="11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9" name="Rectangle 8"/>
          <p:cNvSpPr/>
          <p:nvPr/>
        </p:nvSpPr>
        <p:spPr>
          <a:xfrm rot="5400000">
            <a:off x="-821569" y="3107529"/>
            <a:ext cx="2428892" cy="214314"/>
          </a:xfrm>
          <a:prstGeom prst="rect">
            <a:avLst/>
          </a:prstGeom>
          <a:gradFill flip="none" rotWithShape="1">
            <a:gsLst>
              <a:gs pos="0">
                <a:schemeClr val="tx2">
                  <a:shade val="30000"/>
                  <a:satMod val="115000"/>
                </a:schemeClr>
              </a:gs>
              <a:gs pos="50000">
                <a:schemeClr val="tx2">
                  <a:shade val="67500"/>
                  <a:satMod val="115000"/>
                </a:schemeClr>
              </a:gs>
              <a:gs pos="100000">
                <a:schemeClr val="tx2">
                  <a:shade val="100000"/>
                  <a:satMod val="11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0" name="Rectangle 9"/>
          <p:cNvSpPr/>
          <p:nvPr/>
        </p:nvSpPr>
        <p:spPr>
          <a:xfrm rot="5400000">
            <a:off x="-464379" y="5179231"/>
            <a:ext cx="1714512" cy="214314"/>
          </a:xfrm>
          <a:prstGeom prst="rect">
            <a:avLst/>
          </a:prstGeom>
          <a:gradFill flip="none" rotWithShape="1">
            <a:gsLst>
              <a:gs pos="0">
                <a:schemeClr val="tx2">
                  <a:shade val="30000"/>
                  <a:satMod val="115000"/>
                </a:schemeClr>
              </a:gs>
              <a:gs pos="50000">
                <a:schemeClr val="tx2">
                  <a:shade val="67500"/>
                  <a:satMod val="115000"/>
                </a:schemeClr>
              </a:gs>
              <a:gs pos="100000">
                <a:schemeClr val="tx2">
                  <a:shade val="100000"/>
                  <a:satMod val="11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5BF4D-5FCA-466F-8615-CCCD10A88DB1}" type="datetimeFigureOut">
              <a:rPr lang="nl-BE" smtClean="0"/>
              <a:pPr/>
              <a:t>24/09/2014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7DB15-4231-46B1-8794-DC1603789F69}" type="slidenum">
              <a:rPr lang="nl-BE" smtClean="0"/>
              <a:pPr/>
              <a:t>‹#›</a:t>
            </a:fld>
            <a:endParaRPr lang="nl-BE"/>
          </a:p>
        </p:txBody>
      </p:sp>
      <p:sp>
        <p:nvSpPr>
          <p:cNvPr id="8" name="Rectangle 7"/>
          <p:cNvSpPr/>
          <p:nvPr/>
        </p:nvSpPr>
        <p:spPr>
          <a:xfrm rot="5400000">
            <a:off x="-464379" y="1035827"/>
            <a:ext cx="1714512" cy="214314"/>
          </a:xfrm>
          <a:prstGeom prst="rect">
            <a:avLst/>
          </a:prstGeom>
          <a:gradFill flip="none" rotWithShape="1">
            <a:gsLst>
              <a:gs pos="0">
                <a:schemeClr val="tx2">
                  <a:shade val="30000"/>
                  <a:satMod val="115000"/>
                </a:schemeClr>
              </a:gs>
              <a:gs pos="50000">
                <a:schemeClr val="tx2">
                  <a:shade val="67500"/>
                  <a:satMod val="115000"/>
                </a:schemeClr>
              </a:gs>
              <a:gs pos="100000">
                <a:schemeClr val="tx2">
                  <a:shade val="100000"/>
                  <a:satMod val="11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9" name="Rectangle 8"/>
          <p:cNvSpPr/>
          <p:nvPr/>
        </p:nvSpPr>
        <p:spPr>
          <a:xfrm rot="5400000">
            <a:off x="-821569" y="3107529"/>
            <a:ext cx="2428892" cy="214314"/>
          </a:xfrm>
          <a:prstGeom prst="rect">
            <a:avLst/>
          </a:prstGeom>
          <a:gradFill flip="none" rotWithShape="1">
            <a:gsLst>
              <a:gs pos="0">
                <a:schemeClr val="tx2">
                  <a:shade val="30000"/>
                  <a:satMod val="115000"/>
                </a:schemeClr>
              </a:gs>
              <a:gs pos="50000">
                <a:schemeClr val="tx2">
                  <a:shade val="67500"/>
                  <a:satMod val="115000"/>
                </a:schemeClr>
              </a:gs>
              <a:gs pos="100000">
                <a:schemeClr val="tx2">
                  <a:shade val="100000"/>
                  <a:satMod val="11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0" name="Rectangle 9"/>
          <p:cNvSpPr/>
          <p:nvPr/>
        </p:nvSpPr>
        <p:spPr>
          <a:xfrm rot="5400000">
            <a:off x="-464379" y="5179231"/>
            <a:ext cx="1714512" cy="214314"/>
          </a:xfrm>
          <a:prstGeom prst="rect">
            <a:avLst/>
          </a:prstGeom>
          <a:gradFill flip="none" rotWithShape="1">
            <a:gsLst>
              <a:gs pos="0">
                <a:schemeClr val="tx2">
                  <a:shade val="30000"/>
                  <a:satMod val="115000"/>
                </a:schemeClr>
              </a:gs>
              <a:gs pos="50000">
                <a:schemeClr val="tx2">
                  <a:shade val="67500"/>
                  <a:satMod val="115000"/>
                </a:schemeClr>
              </a:gs>
              <a:gs pos="100000">
                <a:schemeClr val="tx2">
                  <a:shade val="100000"/>
                  <a:satMod val="11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5BF4D-5FCA-466F-8615-CCCD10A88DB1}" type="datetimeFigureOut">
              <a:rPr lang="nl-BE" smtClean="0"/>
              <a:pPr/>
              <a:t>24/09/2014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7DB15-4231-46B1-8794-DC1603789F69}" type="slidenum">
              <a:rPr lang="nl-BE" smtClean="0"/>
              <a:pPr/>
              <a:t>‹#›</a:t>
            </a:fld>
            <a:endParaRPr lang="nl-BE"/>
          </a:p>
        </p:txBody>
      </p:sp>
      <p:sp>
        <p:nvSpPr>
          <p:cNvPr id="7" name="Rectangle 6"/>
          <p:cNvSpPr/>
          <p:nvPr/>
        </p:nvSpPr>
        <p:spPr>
          <a:xfrm rot="5400000">
            <a:off x="-464379" y="1035827"/>
            <a:ext cx="1714512" cy="214314"/>
          </a:xfrm>
          <a:prstGeom prst="rect">
            <a:avLst/>
          </a:prstGeom>
          <a:gradFill flip="none" rotWithShape="1">
            <a:gsLst>
              <a:gs pos="0">
                <a:schemeClr val="tx2">
                  <a:shade val="30000"/>
                  <a:satMod val="115000"/>
                </a:schemeClr>
              </a:gs>
              <a:gs pos="50000">
                <a:schemeClr val="tx2">
                  <a:shade val="67500"/>
                  <a:satMod val="115000"/>
                </a:schemeClr>
              </a:gs>
              <a:gs pos="100000">
                <a:schemeClr val="tx2">
                  <a:shade val="100000"/>
                  <a:satMod val="11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8" name="Rectangle 7"/>
          <p:cNvSpPr/>
          <p:nvPr/>
        </p:nvSpPr>
        <p:spPr>
          <a:xfrm rot="5400000">
            <a:off x="-821569" y="3107529"/>
            <a:ext cx="2428892" cy="214314"/>
          </a:xfrm>
          <a:prstGeom prst="rect">
            <a:avLst/>
          </a:prstGeom>
          <a:gradFill flip="none" rotWithShape="1">
            <a:gsLst>
              <a:gs pos="0">
                <a:schemeClr val="tx2">
                  <a:shade val="30000"/>
                  <a:satMod val="115000"/>
                </a:schemeClr>
              </a:gs>
              <a:gs pos="50000">
                <a:schemeClr val="tx2">
                  <a:shade val="67500"/>
                  <a:satMod val="115000"/>
                </a:schemeClr>
              </a:gs>
              <a:gs pos="100000">
                <a:schemeClr val="tx2">
                  <a:shade val="100000"/>
                  <a:satMod val="11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9" name="Rectangle 8"/>
          <p:cNvSpPr/>
          <p:nvPr/>
        </p:nvSpPr>
        <p:spPr>
          <a:xfrm rot="5400000">
            <a:off x="-464379" y="5179231"/>
            <a:ext cx="1714512" cy="214314"/>
          </a:xfrm>
          <a:prstGeom prst="rect">
            <a:avLst/>
          </a:prstGeom>
          <a:gradFill flip="none" rotWithShape="1">
            <a:gsLst>
              <a:gs pos="0">
                <a:schemeClr val="tx2">
                  <a:shade val="30000"/>
                  <a:satMod val="115000"/>
                </a:schemeClr>
              </a:gs>
              <a:gs pos="50000">
                <a:schemeClr val="tx2">
                  <a:shade val="67500"/>
                  <a:satMod val="115000"/>
                </a:schemeClr>
              </a:gs>
              <a:gs pos="100000">
                <a:schemeClr val="tx2">
                  <a:shade val="100000"/>
                  <a:satMod val="11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5BF4D-5FCA-466F-8615-CCCD10A88DB1}" type="datetimeFigureOut">
              <a:rPr lang="nl-BE" smtClean="0"/>
              <a:pPr/>
              <a:t>24/09/2014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7DB15-4231-46B1-8794-DC1603789F69}" type="slidenum">
              <a:rPr lang="nl-BE" smtClean="0"/>
              <a:pPr/>
              <a:t>‹#›</a:t>
            </a:fld>
            <a:endParaRPr lang="nl-BE"/>
          </a:p>
        </p:txBody>
      </p:sp>
      <p:sp>
        <p:nvSpPr>
          <p:cNvPr id="7" name="Rectangle 6"/>
          <p:cNvSpPr/>
          <p:nvPr/>
        </p:nvSpPr>
        <p:spPr>
          <a:xfrm rot="5400000">
            <a:off x="-464379" y="1035827"/>
            <a:ext cx="1714512" cy="214314"/>
          </a:xfrm>
          <a:prstGeom prst="rect">
            <a:avLst/>
          </a:prstGeom>
          <a:gradFill flip="none" rotWithShape="1">
            <a:gsLst>
              <a:gs pos="0">
                <a:schemeClr val="tx2">
                  <a:shade val="30000"/>
                  <a:satMod val="115000"/>
                </a:schemeClr>
              </a:gs>
              <a:gs pos="50000">
                <a:schemeClr val="tx2">
                  <a:shade val="67500"/>
                  <a:satMod val="115000"/>
                </a:schemeClr>
              </a:gs>
              <a:gs pos="100000">
                <a:schemeClr val="tx2">
                  <a:shade val="100000"/>
                  <a:satMod val="11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8" name="Rectangle 7"/>
          <p:cNvSpPr/>
          <p:nvPr/>
        </p:nvSpPr>
        <p:spPr>
          <a:xfrm rot="5400000">
            <a:off x="-821569" y="3107529"/>
            <a:ext cx="2428892" cy="214314"/>
          </a:xfrm>
          <a:prstGeom prst="rect">
            <a:avLst/>
          </a:prstGeom>
          <a:gradFill flip="none" rotWithShape="1">
            <a:gsLst>
              <a:gs pos="0">
                <a:schemeClr val="tx2">
                  <a:shade val="30000"/>
                  <a:satMod val="115000"/>
                </a:schemeClr>
              </a:gs>
              <a:gs pos="50000">
                <a:schemeClr val="tx2">
                  <a:shade val="67500"/>
                  <a:satMod val="115000"/>
                </a:schemeClr>
              </a:gs>
              <a:gs pos="100000">
                <a:schemeClr val="tx2">
                  <a:shade val="100000"/>
                  <a:satMod val="11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9" name="Rectangle 8"/>
          <p:cNvSpPr/>
          <p:nvPr/>
        </p:nvSpPr>
        <p:spPr>
          <a:xfrm rot="5400000">
            <a:off x="-464379" y="5179231"/>
            <a:ext cx="1714512" cy="214314"/>
          </a:xfrm>
          <a:prstGeom prst="rect">
            <a:avLst/>
          </a:prstGeom>
          <a:gradFill flip="none" rotWithShape="1">
            <a:gsLst>
              <a:gs pos="0">
                <a:schemeClr val="tx2">
                  <a:shade val="30000"/>
                  <a:satMod val="115000"/>
                </a:schemeClr>
              </a:gs>
              <a:gs pos="50000">
                <a:schemeClr val="tx2">
                  <a:shade val="67500"/>
                  <a:satMod val="115000"/>
                </a:schemeClr>
              </a:gs>
              <a:gs pos="100000">
                <a:schemeClr val="tx2">
                  <a:shade val="100000"/>
                  <a:satMod val="11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1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nl-B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45BF4D-5FCA-466F-8615-CCCD10A88DB1}" type="datetimeFigureOut">
              <a:rPr lang="nl-BE" smtClean="0"/>
              <a:pPr/>
              <a:t>24/09/2014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B7DB15-4231-46B1-8794-DC1603789F69}" type="slidenum">
              <a:rPr lang="nl-BE" smtClean="0"/>
              <a:pPr/>
              <a:t>‹#›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bg2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mailto:grondwijzer@grondwijzer.be" TargetMode="Externa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15000"/>
            <a:lum/>
          </a:blip>
          <a:srcRect/>
          <a:stretch>
            <a:fillRect l="-19000" r="-1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l-BE" dirty="0" smtClean="0"/>
              <a:t>Asbest, ook in uw grond?</a:t>
            </a:r>
            <a:endParaRPr lang="nl-BE" dirty="0"/>
          </a:p>
        </p:txBody>
      </p:sp>
      <p:sp>
        <p:nvSpPr>
          <p:cNvPr id="28674" name="AutoShape 2" descr="data:image/jpg;base64,/9j/4AAQSkZJRgABAQAAAQABAAD/2wCEAAkGBhQPERISERIQFBESGBYXFRcREBgQEBQUHxwVFBUXFB4YHyceGBkjGRcXHzIkJicpLCwsFR40NTAqNSctLCkBCQoKDgwOGg8PGi8lHyQ1KSw1KSwqNS8uNTU0NSktKTUsKSwrKS8pNS4sLS0rMi4tMC0pLCksLiksLCkpKSwsNv/AABEIAKAAoAMBIgACEQEDEQH/xAAcAAEAAgIDAQAAAAAAAAAAAAAABQcEBgEDCAL/xAA/EAABAwEEAw0GBAYDAAAAAAABAAIDEQQFITEGEjQHF0FRVGFxcnORscHRExQidJKyIySBoTNCRFKDwjJigv/EABoBAQADAQEBAAAAAAAAAAAAAAABBAUCBgP/xAAyEQACAQIDBAkDBAMAAAAAAAAAAQIDEQQhUTFBodEFEhQVYYGxwfATMjMiNHGRI0Ji/9oADAMBAAIRAxEAPwC8UREAREQBERAEREAREQBERAEREAREQBERAEREAREQBERAEREAREQBERAEREAREQBERAEREAREQGDe19Q2NntJ3hjKhtSCcTkMFD75N38pZ9LvRRm7BsLe1Z5qmVTrV5QlZG1guj6del15N3+eBfO+Td/KWfS70TfJu/lLPpd6KhkXx7XPRFzuijq+HIvnfJu/lLPpd6Jvk3fyln0u9FQyJ2ueiHdFHV8ORfO+Td/KWfS70TfJu/lLPpd6KhkTtc9EO6KOr4ci+d8m7+Us+l3om+Td/KWfS70VDIna56Id0UdXw5F8ndJu/lLPpd6LY4Zg9rXNNWuAIPGDiD3LzDJkeg+C9KXLs0HZR/a1WKFZ1G7mdj8FDDKLi3nfaZqIitGUEREAREQHBKjrj0hhtzHSWd+uxr3MJoW0c3MYqQfkVXm4dsM/zU/iEBmbsGwt7VnmqZVzbsOwN7Vnmqns1w2iUBzIXlpxBoA0jpKzcRFupkj1HRk4ww15NLN7TBRd9usD4H6krdV1AaVBwOWS6ooy4hrQS5xoAMSSqrTTsaikmusnlqfKLJt93vs7tSQAOpWgcHEDgrTJYyNNOzJjJSV4u6CIigkIiID5kyPQfBelLl2aDso/tavNcmR6CvSly7NB2Uf2tV3CbWYfTP2w8/YzURYluvNkFNcn4sgBUrQPOmWi6HWxgj9pX4KVrzLHivdj2F7A91DQhrauHDkpsRcz0Ufd98Nnc5rWuGqK1dhzKQUEny/IqvNw7YZ/mp/EKw35FV5uHbDP81P4hAZm7BsDe1Z5qsdEp3NtcQDjR2sCK4EUKs7dg2Fvas81V2iu2Q9J+0qhU/OvI9FhFfATv/16GVpsPzfH8DMs+Fd0UbbtjEjgDbJB8DTiIWnhPOtjtF1gzyWhobJMxjRGwnBrqGhdzngVeWud8j3OkJMhJ1q514uaiVl9OTnvd7fNTrByWJpxpX/TFK+r8P4112bD4llL3FziS5xqScSSvkCuVSeYVP7LvsNkM0jI25vIHRxnuWy37ePuOrZ7KGsIAL36oc88WJ4eFVowunOTyNCrX6k40oK8n5JLx2mpkUzBHSKeK4JW13Fe3vjjZ7UGya4Oo/VAeCMaVCj4XvsNqMVGOGu0HWYHazTShFcjQqXSVlJPJ5HKxMutKm4/qSva+TXg7exCn9f1FFlXXYvbTxxO1mh7gDhQ0zwqt10jnis7453sD3NaWxMoANaoJceYDxUXYNKZLRaoRRrGOIBaGh3HiCRUL6ujGE+rKW9ZWK0cbVrUXOELKzzv6ZZ+l8iJ0tsjIZ3Rxt1WtjbQfoak8ZV+3Kfy0HZR/a1UvpZfk0M7mRuaGhjTjG12JBriRVWXb7P+Vglq7Wc2PW+I6pq0HLIK1RjH6skjLxs5vDUnJbtt7vYtuXM2kuFK1FFh3hdjJ6a9Rq5EGhUVBdrrSxjnPLY2gBgGNaYFx6SuNI7GGNa4F1SaEaxocOLgyVpLMyL5E26xMMfs6fBSmB4F8Xfd7IQQyuJxJNSsW02MPs7TVwLYxSjiOCuPGuvRY/hO63kE3DedFw7RP+v3LYFr1yOAntBOAFfuXcXutj6Nq2ztOJGBkPNzI1mQnkTL8iq83Dthn+an8QrC1AG0GQGCr3cO2Gf5qfxC5OzM3YNhb2rPNVdortkPSftKtHdg2Fvas81V2ixpa4a8Zzw4Cs+r+deR6PB/sZ/xL0Jm+74dZbfrjFhYwPb/AHNx/ccCaU3M2ZgtcGIIq8N/mb/eOcZFR+mrq2o0IPwMyNeNfWimkHsHeykP4Lzw5Mdx9U8K6c05ypz2N/0RCjONGniKX3JK61Xz5sMfRCnvcX/qncVzpjtcnQ3wCy79u33KdlohoY9YEAEHVdwt6pFaLJvywi8A20WUtc6lHx1AkHFgeEZLjqP6bp707n0VaLrwxH+so2vo73z0ITRo/m4Ot5FSWlwHvsfRHXvXdcNzGyP94tRbE1gOq1xBeScK0HMoW23h7xavakUDntoDwNBAFf0UfZS6strdz6JqtinUhnGMbX3XJrdAP4kPVd4hQ+je1wdfyKl9P3Ayw0IPwOyNeEKCuW0iK0Qvdg1rxU8QyqlZ/wCe/ivYjCJvAJLSXuZ+nO1P6jfAq37dsNn6sX2KsdLLglnl9rC32jHMA+BwwIB/ZWheEZFigaQahsQIzoQ2hVulFqrJtGTi6kJYWlFPNLNf0TN2D8GPqt8FHaVfwm9byKkruH4UfVb4BR2lIrG2lf8AlwdBVlbTKewzf6b/AB/6rC0V/hHreQWb/T/4/wDVYWiv8I9byCbhvIj3Z0jrQGE4EkgfzDWyU9cVvbJGGgBrmYFo8QsO42n3ifA8PB/2XF62J0EgniHD8QGXP+hUvPI5WWZPPyKrzcO2Gf5qfxC3yy2sSx6wqK5g5g8IK0PcO2Gf5qfxC4PoZm7BsLe1Z5qmVc27BsLe1Z5qmVl4r8h6ror9v5sLhcoqxqBGuIxBIPMaFEQHLnE5kk85quERAEREAMpDTRzgKHIkBekrl2eDso/tC81yZHoK9KXLs0HZR/a1XsJtZh9M/bDz9jNWHedu9gzX1dYVAONKc6zFw9gIoQCDmDiFfPOkfLeDX2dz6gAtOFcjlRdWjMRbDU/zEkdGXku8XHDWvsx0VNO5ZwFMApuc21OURFB0fL8iq83Dthn+an8QrDfkVXm4dsM/zU/iEBmbsGwt7VnmqZXpK9rmhtbPZzsEjKh1DWlRkcFEb3N38lj73eqp1qEpyujawXSFOhS6kkyhEV973N38lj73eqb3N38lj73eq+PZJ6oud70dHw5lCIr73ubv5LH3u9U3ubv5LH3u9U7JPVDvejo+HMoRFfe9zd/JY+93qm9zd/JY+93qnZJ6od70dHw5lCIr73ubv5LH3u9U3ubv5LH3u9U7JPVDvejo+HMoKTI9BXpS5dmg7KP7Qoc7nF38lj73eq2KGEMa1rRRrQABxAYAdysUKLpt3M7H42GJUVFPK+0+0RFaMoIiIAiIgPl+RVebh2wz/NT+IViEKOuLR6CwsdHZ2ajHPc8ipdVxzOKAkkREAREQBERAEREAREQBERAEREAREQBERAEREAREQBERAEREAREQBERAEREAREQBERAEREAREQH/2Q=="/>
          <p:cNvSpPr>
            <a:spLocks noChangeAspect="1" noChangeArrowheads="1"/>
          </p:cNvSpPr>
          <p:nvPr/>
        </p:nvSpPr>
        <p:spPr bwMode="auto">
          <a:xfrm>
            <a:off x="77788" y="-744538"/>
            <a:ext cx="1524000" cy="15240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BE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755576" y="4221088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Thomas De Vriese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BE" sz="4400" dirty="0" smtClean="0">
                <a:solidFill>
                  <a:schemeClr val="bg2"/>
                </a:solidFill>
                <a:latin typeface="+mj-lt"/>
                <a:ea typeface="+mj-ea"/>
                <a:cs typeface="+mj-cs"/>
              </a:rPr>
              <a:t>Diensthoofd Grondwijzer vzw</a:t>
            </a:r>
            <a:endParaRPr kumimoji="0" lang="nl-BE" sz="4400" b="0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alphaModFix amt="15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Inhoud</a:t>
            </a:r>
            <a:endParaRPr lang="nl-NL" dirty="0"/>
          </a:p>
        </p:txBody>
      </p:sp>
      <p:sp>
        <p:nvSpPr>
          <p:cNvPr id="320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just"/>
            <a:r>
              <a:rPr lang="nl-BE" sz="2400" dirty="0" smtClean="0"/>
              <a:t>Inleiding</a:t>
            </a:r>
          </a:p>
          <a:p>
            <a:pPr algn="just">
              <a:buNone/>
            </a:pPr>
            <a:endParaRPr lang="nl-BE" sz="2400" dirty="0" smtClean="0"/>
          </a:p>
          <a:p>
            <a:pPr algn="just"/>
            <a:r>
              <a:rPr lang="nl-BE" sz="2400" dirty="0" smtClean="0"/>
              <a:t>Wettelijk kader</a:t>
            </a:r>
          </a:p>
          <a:p>
            <a:pPr algn="just">
              <a:buNone/>
            </a:pPr>
            <a:endParaRPr lang="nl-BE" sz="2400" dirty="0" smtClean="0"/>
          </a:p>
          <a:p>
            <a:pPr algn="just"/>
            <a:r>
              <a:rPr lang="nl-BE" sz="2400" dirty="0" smtClean="0"/>
              <a:t>Voorkomen van asbest in het grondverzet </a:t>
            </a:r>
          </a:p>
          <a:p>
            <a:pPr algn="just">
              <a:buNone/>
            </a:pPr>
            <a:endParaRPr lang="nl-BE" sz="2400" dirty="0" smtClean="0"/>
          </a:p>
          <a:p>
            <a:pPr algn="just"/>
            <a:r>
              <a:rPr lang="nl-BE" sz="2400" dirty="0" smtClean="0"/>
              <a:t>Hoe kijkt Grondwijzer aan tegen asbesthoudende bodem in het grondverzet?	 </a:t>
            </a:r>
          </a:p>
          <a:p>
            <a:pPr>
              <a:buNone/>
            </a:pPr>
            <a:endParaRPr lang="nl-BE" sz="2400" dirty="0" smtClean="0"/>
          </a:p>
          <a:p>
            <a:pPr>
              <a:buFont typeface="Wingdings" pitchFamily="2" charset="2"/>
              <a:buNone/>
            </a:pPr>
            <a:endParaRPr lang="nl-NL" sz="2400" dirty="0"/>
          </a:p>
          <a:p>
            <a:pPr lvl="1"/>
            <a:endParaRPr lang="nl-NL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Inleiding</a:t>
            </a:r>
            <a:endParaRPr lang="nl-B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2060848"/>
            <a:ext cx="8229600" cy="4421088"/>
          </a:xfrm>
        </p:spPr>
        <p:txBody>
          <a:bodyPr>
            <a:normAutofit fontScale="70000" lnSpcReduction="20000"/>
          </a:bodyPr>
          <a:lstStyle/>
          <a:p>
            <a:r>
              <a:rPr lang="nl-BE" dirty="0" smtClean="0">
                <a:solidFill>
                  <a:schemeClr val="tx1"/>
                </a:solidFill>
              </a:rPr>
              <a:t>Asbest  </a:t>
            </a:r>
          </a:p>
          <a:p>
            <a:pPr>
              <a:buNone/>
            </a:pPr>
            <a:r>
              <a:rPr lang="nl-BE" sz="2800" dirty="0" smtClean="0">
                <a:solidFill>
                  <a:schemeClr val="tx1"/>
                </a:solidFill>
              </a:rPr>
              <a:t>	= verzamelnaam voor een aantal in de natuur voorkomende mineralen (magnesiumhoudende silicaten), opgebouwd uit vezels</a:t>
            </a:r>
          </a:p>
          <a:p>
            <a:pPr algn="just">
              <a:buNone/>
            </a:pPr>
            <a:endParaRPr lang="nl-BE" sz="2800" dirty="0" smtClean="0">
              <a:solidFill>
                <a:schemeClr val="tx1"/>
              </a:solidFill>
            </a:endParaRPr>
          </a:p>
          <a:p>
            <a:pPr algn="just">
              <a:buNone/>
            </a:pPr>
            <a:endParaRPr lang="nl-BE" sz="2800" dirty="0" smtClean="0">
              <a:solidFill>
                <a:schemeClr val="tx1"/>
              </a:solidFill>
            </a:endParaRPr>
          </a:p>
          <a:p>
            <a:r>
              <a:rPr lang="nl-BE" dirty="0" smtClean="0">
                <a:solidFill>
                  <a:schemeClr val="tx1"/>
                </a:solidFill>
              </a:rPr>
              <a:t>Hittebestendig, brandwerend, slijtvast, goedkoop </a:t>
            </a:r>
            <a:r>
              <a:rPr lang="nl-BE" dirty="0" smtClean="0">
                <a:solidFill>
                  <a:schemeClr val="tx1"/>
                </a:solidFill>
                <a:sym typeface="Wingdings" pitchFamily="2" charset="2"/>
              </a:rPr>
              <a:t> enorm veel toegepast.</a:t>
            </a:r>
          </a:p>
          <a:p>
            <a:endParaRPr lang="nl-BE" dirty="0" smtClean="0">
              <a:solidFill>
                <a:schemeClr val="tx1"/>
              </a:solidFill>
              <a:sym typeface="Wingdings" pitchFamily="2" charset="2"/>
            </a:endParaRPr>
          </a:p>
          <a:p>
            <a:r>
              <a:rPr lang="nl-BE" dirty="0" smtClean="0">
                <a:solidFill>
                  <a:schemeClr val="tx1"/>
                </a:solidFill>
                <a:sym typeface="Wingdings" pitchFamily="2" charset="2"/>
              </a:rPr>
              <a:t>Geleidelijke afbouw van de toepassingen in België vanaf 1978 </a:t>
            </a:r>
          </a:p>
          <a:p>
            <a:pPr>
              <a:buNone/>
            </a:pPr>
            <a:endParaRPr lang="nl-BE" dirty="0" smtClean="0">
              <a:solidFill>
                <a:schemeClr val="tx1"/>
              </a:solidFill>
            </a:endParaRPr>
          </a:p>
          <a:p>
            <a:r>
              <a:rPr lang="nl-BE" dirty="0" smtClean="0">
                <a:solidFill>
                  <a:schemeClr val="tx1"/>
                </a:solidFill>
              </a:rPr>
              <a:t>Asbest komt voor onder 2 vormen: </a:t>
            </a:r>
          </a:p>
          <a:p>
            <a:pPr lvl="1"/>
            <a:r>
              <a:rPr lang="nl-BE" dirty="0" smtClean="0">
                <a:solidFill>
                  <a:schemeClr val="tx1"/>
                </a:solidFill>
              </a:rPr>
              <a:t>Hechtgebonden (leidingen, golfplaten, vloertegels...)</a:t>
            </a:r>
          </a:p>
          <a:p>
            <a:pPr lvl="1"/>
            <a:r>
              <a:rPr lang="nl-BE" dirty="0" smtClean="0">
                <a:solidFill>
                  <a:schemeClr val="tx1"/>
                </a:solidFill>
              </a:rPr>
              <a:t>Niet-hechtgebonden (isolatieplaten, asbest koorden, spuitasbest...) </a:t>
            </a:r>
          </a:p>
          <a:p>
            <a:pPr lvl="1">
              <a:buNone/>
            </a:pPr>
            <a:endParaRPr lang="nl-BE" dirty="0" smtClean="0">
              <a:solidFill>
                <a:schemeClr val="tx1"/>
              </a:solidFill>
            </a:endParaRPr>
          </a:p>
          <a:p>
            <a:pPr>
              <a:buNone/>
            </a:pPr>
            <a:endParaRPr lang="nl-BE" dirty="0" smtClean="0">
              <a:solidFill>
                <a:schemeClr val="tx1"/>
              </a:solidFill>
            </a:endParaRPr>
          </a:p>
          <a:p>
            <a:pPr lvl="1">
              <a:buNone/>
            </a:pPr>
            <a:endParaRPr lang="nl-BE" dirty="0">
              <a:solidFill>
                <a:schemeClr val="tx1"/>
              </a:solidFill>
            </a:endParaRPr>
          </a:p>
        </p:txBody>
      </p:sp>
      <p:pic>
        <p:nvPicPr>
          <p:cNvPr id="4" name="Picture 3" descr="untitled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300192" y="332656"/>
            <a:ext cx="2571750" cy="177165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Inleiding</a:t>
            </a:r>
            <a:endParaRPr lang="nl-BE" dirty="0"/>
          </a:p>
        </p:txBody>
      </p:sp>
      <p:pic>
        <p:nvPicPr>
          <p:cNvPr id="5" name="Picture 4" descr="asbestplate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1560" y="1700808"/>
            <a:ext cx="2466975" cy="18478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27584" y="3645024"/>
            <a:ext cx="18722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400" dirty="0" smtClean="0"/>
              <a:t>asbestplaten</a:t>
            </a:r>
            <a:endParaRPr lang="nl-BE" sz="1400" dirty="0"/>
          </a:p>
        </p:txBody>
      </p:sp>
      <p:pic>
        <p:nvPicPr>
          <p:cNvPr id="7" name="Picture 6" descr="vinyltegel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75856" y="1268760"/>
            <a:ext cx="2284053" cy="153198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491880" y="2852936"/>
            <a:ext cx="14401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400" dirty="0" smtClean="0"/>
              <a:t>Vinyltegels</a:t>
            </a:r>
          </a:p>
          <a:p>
            <a:endParaRPr lang="nl-BE" sz="1400" dirty="0"/>
          </a:p>
        </p:txBody>
      </p:sp>
      <p:pic>
        <p:nvPicPr>
          <p:cNvPr id="9" name="Picture 8" descr="buizen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11560" y="4052772"/>
            <a:ext cx="3672408" cy="205654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11560" y="6165304"/>
            <a:ext cx="18722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400" dirty="0" smtClean="0"/>
              <a:t>rioleringsbuizen</a:t>
            </a:r>
            <a:endParaRPr lang="nl-BE" sz="1400" dirty="0"/>
          </a:p>
        </p:txBody>
      </p:sp>
      <p:pic>
        <p:nvPicPr>
          <p:cNvPr id="11" name="Picture 10" descr="koord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012160" y="1124744"/>
            <a:ext cx="2857500" cy="180975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444208" y="2924944"/>
            <a:ext cx="14401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400" dirty="0" smtClean="0"/>
              <a:t>Asbestkoord</a:t>
            </a:r>
          </a:p>
          <a:p>
            <a:endParaRPr lang="nl-BE" sz="1400" dirty="0"/>
          </a:p>
        </p:txBody>
      </p:sp>
      <p:pic>
        <p:nvPicPr>
          <p:cNvPr id="13" name="Picture 12" descr="puin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580112" y="3284984"/>
            <a:ext cx="3257576" cy="2448272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804248" y="5805264"/>
            <a:ext cx="18722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400" dirty="0" smtClean="0"/>
              <a:t>Asbestresten in puin</a:t>
            </a:r>
          </a:p>
          <a:p>
            <a:endParaRPr lang="nl-BE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Wettelijk kader </a:t>
            </a:r>
            <a:endParaRPr lang="nl-B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l-BE" dirty="0" smtClean="0">
                <a:solidFill>
                  <a:schemeClr val="tx1"/>
                </a:solidFill>
              </a:rPr>
              <a:t>Asbestwetgeving </a:t>
            </a:r>
          </a:p>
          <a:p>
            <a:pPr>
              <a:buNone/>
            </a:pPr>
            <a:r>
              <a:rPr lang="nl-BE" dirty="0" smtClean="0">
                <a:solidFill>
                  <a:schemeClr val="tx1"/>
                </a:solidFill>
              </a:rPr>
              <a:t>	</a:t>
            </a:r>
            <a:r>
              <a:rPr lang="nl-BE" sz="2800" dirty="0" smtClean="0">
                <a:solidFill>
                  <a:schemeClr val="tx1"/>
                </a:solidFill>
              </a:rPr>
              <a:t>-&gt; vooral </a:t>
            </a:r>
            <a:r>
              <a:rPr lang="nl-BE" sz="2800" dirty="0" smtClean="0">
                <a:solidFill>
                  <a:schemeClr val="tx1"/>
                </a:solidFill>
              </a:rPr>
              <a:t>wetgeving mbt veiligheid en gezondheid</a:t>
            </a:r>
            <a:endParaRPr lang="nl-BE" sz="2800" dirty="0" smtClean="0">
              <a:solidFill>
                <a:schemeClr val="tx1"/>
              </a:solidFill>
            </a:endParaRPr>
          </a:p>
          <a:p>
            <a:pPr>
              <a:buNone/>
            </a:pPr>
            <a:r>
              <a:rPr lang="nl-BE" sz="2800" dirty="0" smtClean="0">
                <a:solidFill>
                  <a:schemeClr val="tx1"/>
                </a:solidFill>
              </a:rPr>
              <a:t>	-&gt; milieuwetgeving is eerder vaag</a:t>
            </a:r>
          </a:p>
          <a:p>
            <a:pPr>
              <a:buNone/>
            </a:pPr>
            <a:r>
              <a:rPr lang="nl-BE" sz="2800" dirty="0" smtClean="0">
                <a:solidFill>
                  <a:schemeClr val="tx1"/>
                </a:solidFill>
              </a:rPr>
              <a:t>	-&gt; gereglementeerd onder verschillende wetgevingen en op verschillende niveau’s</a:t>
            </a:r>
          </a:p>
          <a:p>
            <a:pPr>
              <a:buNone/>
            </a:pPr>
            <a:endParaRPr lang="nl-BE" sz="2800" dirty="0" smtClean="0">
              <a:solidFill>
                <a:schemeClr val="tx1"/>
              </a:solidFill>
            </a:endParaRPr>
          </a:p>
          <a:p>
            <a:r>
              <a:rPr lang="nl-BE" dirty="0" smtClean="0">
                <a:solidFill>
                  <a:schemeClr val="tx1"/>
                </a:solidFill>
              </a:rPr>
              <a:t>Situeert zich op:</a:t>
            </a:r>
          </a:p>
          <a:p>
            <a:pPr lvl="1"/>
            <a:r>
              <a:rPr lang="nl-BE" dirty="0" smtClean="0">
                <a:solidFill>
                  <a:schemeClr val="tx1"/>
                </a:solidFill>
              </a:rPr>
              <a:t>Federaal niveau </a:t>
            </a:r>
          </a:p>
          <a:p>
            <a:pPr lvl="1"/>
            <a:r>
              <a:rPr lang="nl-BE" dirty="0" smtClean="0">
                <a:solidFill>
                  <a:schemeClr val="tx1"/>
                </a:solidFill>
              </a:rPr>
              <a:t>Gewestelijk niveau</a:t>
            </a:r>
          </a:p>
          <a:p>
            <a:pPr lvl="1">
              <a:buNone/>
            </a:pPr>
            <a:endParaRPr lang="nl-BE" dirty="0" smtClean="0"/>
          </a:p>
          <a:p>
            <a:pPr>
              <a:buNone/>
            </a:pPr>
            <a:endParaRPr lang="nl-BE" dirty="0"/>
          </a:p>
        </p:txBody>
      </p:sp>
      <p:pic>
        <p:nvPicPr>
          <p:cNvPr id="4" name="Picture 3" descr="imagesCA1SGXLI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20072" y="4110086"/>
            <a:ext cx="3574529" cy="234860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Wetgeving op </a:t>
            </a:r>
            <a:r>
              <a:rPr lang="nl-BE" u="sng" dirty="0" smtClean="0"/>
              <a:t>federaal niveau</a:t>
            </a:r>
            <a:endParaRPr lang="nl-BE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608512"/>
          </a:xfrm>
        </p:spPr>
        <p:txBody>
          <a:bodyPr>
            <a:normAutofit fontScale="85000" lnSpcReduction="10000"/>
          </a:bodyPr>
          <a:lstStyle/>
          <a:p>
            <a:pPr algn="just"/>
            <a:r>
              <a:rPr lang="nl-BE" u="sng" dirty="0" smtClean="0">
                <a:solidFill>
                  <a:schemeClr val="tx1"/>
                </a:solidFill>
              </a:rPr>
              <a:t>KB 16/03/2006 </a:t>
            </a:r>
            <a:r>
              <a:rPr lang="nl-BE" dirty="0" smtClean="0">
                <a:solidFill>
                  <a:schemeClr val="tx1"/>
                </a:solidFill>
              </a:rPr>
              <a:t>betreffende de bescherming van de werknemers tegen de risico’s van de blootstelling aan asbest (Codex welzijn op het Werk)</a:t>
            </a:r>
          </a:p>
          <a:p>
            <a:pPr lvl="2">
              <a:buFont typeface="Wingdings" pitchFamily="2" charset="2"/>
              <a:buChar char="Ø"/>
            </a:pPr>
            <a:r>
              <a:rPr lang="nl-BE" dirty="0" smtClean="0">
                <a:solidFill>
                  <a:schemeClr val="tx1"/>
                </a:solidFill>
              </a:rPr>
              <a:t> Max g</a:t>
            </a:r>
            <a:r>
              <a:rPr lang="nl-BE" sz="2600" dirty="0" smtClean="0">
                <a:solidFill>
                  <a:schemeClr val="tx1"/>
                </a:solidFill>
              </a:rPr>
              <a:t>renswaarde  = 0,1 vezel/cm³ (lucht)</a:t>
            </a:r>
            <a:r>
              <a:rPr lang="nl-BE" sz="2600" u="sng" dirty="0" smtClean="0">
                <a:solidFill>
                  <a:schemeClr val="tx1"/>
                </a:solidFill>
              </a:rPr>
              <a:t> </a:t>
            </a:r>
          </a:p>
          <a:p>
            <a:pPr lvl="2">
              <a:buFont typeface="Wingdings" pitchFamily="2" charset="2"/>
              <a:buChar char="Ø"/>
            </a:pPr>
            <a:r>
              <a:rPr lang="nl-BE" sz="2600" dirty="0" smtClean="0">
                <a:solidFill>
                  <a:schemeClr val="tx1"/>
                </a:solidFill>
              </a:rPr>
              <a:t>100.000 vezels/m³ concentratie in de lucht</a:t>
            </a:r>
          </a:p>
          <a:p>
            <a:pPr algn="just">
              <a:buNone/>
            </a:pPr>
            <a:endParaRPr lang="nl-BE" u="sng" dirty="0" smtClean="0">
              <a:solidFill>
                <a:schemeClr val="tx1"/>
              </a:solidFill>
            </a:endParaRPr>
          </a:p>
          <a:p>
            <a:pPr algn="just"/>
            <a:r>
              <a:rPr lang="nl-BE" u="sng" dirty="0" smtClean="0">
                <a:solidFill>
                  <a:schemeClr val="tx1"/>
                </a:solidFill>
              </a:rPr>
              <a:t>KB 28/03/2007 </a:t>
            </a:r>
            <a:r>
              <a:rPr lang="nl-BE" dirty="0" smtClean="0">
                <a:solidFill>
                  <a:schemeClr val="tx1"/>
                </a:solidFill>
              </a:rPr>
              <a:t>betreffende de erkenning van ondernemingen en werkgevers die sloop- of verwijderingswerkzaamheden uitvoeren waarbij belangrijke hoeveelheden asbest kunnen vrijkomen</a:t>
            </a:r>
            <a:endParaRPr lang="nl-BE" dirty="0" smtClean="0"/>
          </a:p>
          <a:p>
            <a:pPr>
              <a:buNone/>
            </a:pPr>
            <a:endParaRPr lang="nl-BE" u="sng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Wetgeving op </a:t>
            </a:r>
            <a:r>
              <a:rPr lang="nl-BE" u="sng" dirty="0" smtClean="0"/>
              <a:t>federaal niveau</a:t>
            </a:r>
            <a:endParaRPr lang="nl-BE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nl-BE" u="sng" dirty="0" smtClean="0">
                <a:solidFill>
                  <a:schemeClr val="tx1"/>
                </a:solidFill>
              </a:rPr>
              <a:t>KB 3/02/1998 (aangepast 23/10/2001) </a:t>
            </a:r>
            <a:r>
              <a:rPr lang="nl-BE" dirty="0" smtClean="0">
                <a:solidFill>
                  <a:schemeClr val="tx1"/>
                </a:solidFill>
              </a:rPr>
              <a:t>betreffende het beperken van het op de markt brengen en het gebruik van bepaalde gevaarlijke stoffen (waaronder asbest) -&gt; totaal verbod op het op de markt brengen en gebruik van asbesthoudende producten</a:t>
            </a:r>
          </a:p>
          <a:p>
            <a:pPr algn="just">
              <a:buNone/>
            </a:pPr>
            <a:endParaRPr lang="nl-BE" dirty="0" smtClean="0">
              <a:solidFill>
                <a:schemeClr val="tx1"/>
              </a:solidFill>
            </a:endParaRPr>
          </a:p>
          <a:p>
            <a:pPr algn="just"/>
            <a:r>
              <a:rPr lang="nl-BE" u="sng" dirty="0" smtClean="0">
                <a:solidFill>
                  <a:schemeClr val="tx1"/>
                </a:solidFill>
              </a:rPr>
              <a:t>KB 28/06/2009 (aangepast 13/11/2011)</a:t>
            </a:r>
            <a:r>
              <a:rPr lang="nl-BE" dirty="0" smtClean="0">
                <a:solidFill>
                  <a:schemeClr val="tx1"/>
                </a:solidFill>
              </a:rPr>
              <a:t> betreffende het transport van gevaarlijke stoffen (ADR) </a:t>
            </a:r>
            <a:r>
              <a:rPr lang="nl-BE" dirty="0" smtClean="0">
                <a:solidFill>
                  <a:schemeClr val="tx1"/>
                </a:solidFill>
              </a:rPr>
              <a:t> </a:t>
            </a:r>
            <a:r>
              <a:rPr lang="nl-BE" dirty="0" smtClean="0">
                <a:solidFill>
                  <a:schemeClr val="tx1"/>
                </a:solidFill>
                <a:sym typeface="Wingdings" pitchFamily="2" charset="2"/>
              </a:rPr>
              <a:t> afgedekt transport</a:t>
            </a:r>
            <a:endParaRPr lang="nl-BE" dirty="0" smtClean="0">
              <a:solidFill>
                <a:schemeClr val="tx1"/>
              </a:solidFill>
            </a:endParaRPr>
          </a:p>
          <a:p>
            <a:pPr algn="just">
              <a:buNone/>
            </a:pPr>
            <a:endParaRPr lang="nl-BE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Wetgeving op </a:t>
            </a:r>
            <a:r>
              <a:rPr lang="nl-BE" u="sng" dirty="0" smtClean="0"/>
              <a:t>Vlaams niveau</a:t>
            </a:r>
            <a:endParaRPr lang="nl-BE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556792"/>
            <a:ext cx="8229600" cy="4669979"/>
          </a:xfrm>
        </p:spPr>
        <p:txBody>
          <a:bodyPr>
            <a:normAutofit fontScale="77500" lnSpcReduction="20000"/>
          </a:bodyPr>
          <a:lstStyle/>
          <a:p>
            <a:r>
              <a:rPr lang="nl-BE" u="sng" dirty="0" smtClean="0">
                <a:solidFill>
                  <a:schemeClr val="tx1"/>
                </a:solidFill>
              </a:rPr>
              <a:t>Vlarem II</a:t>
            </a:r>
          </a:p>
          <a:p>
            <a:pPr>
              <a:buNone/>
            </a:pPr>
            <a:r>
              <a:rPr lang="nl-BE" dirty="0" smtClean="0">
                <a:solidFill>
                  <a:schemeClr val="tx1"/>
                </a:solidFill>
              </a:rPr>
              <a:t>	cfr. EU Richtlijn 87/217/EEG inzake voorkoming en vermindering van verontreiniging van het milieu door asbest</a:t>
            </a:r>
          </a:p>
          <a:p>
            <a:pPr>
              <a:buNone/>
            </a:pPr>
            <a:r>
              <a:rPr lang="nl-BE" dirty="0" smtClean="0">
                <a:solidFill>
                  <a:schemeClr val="tx1"/>
                </a:solidFill>
              </a:rPr>
              <a:t>	-&gt; algemene voorwaarden voor ingedeelde en niet-ingedeelde inrichtingen</a:t>
            </a:r>
          </a:p>
          <a:p>
            <a:pPr>
              <a:buNone/>
            </a:pPr>
            <a:r>
              <a:rPr lang="nl-BE" dirty="0" smtClean="0">
                <a:solidFill>
                  <a:schemeClr val="tx1"/>
                </a:solidFill>
              </a:rPr>
              <a:t>	-&gt; sectorale voorwaarden voor ingedeelde inrichtingen	</a:t>
            </a:r>
          </a:p>
          <a:p>
            <a:pPr>
              <a:buNone/>
            </a:pPr>
            <a:r>
              <a:rPr lang="nl-BE" dirty="0" smtClean="0">
                <a:solidFill>
                  <a:schemeClr val="tx1"/>
                </a:solidFill>
              </a:rPr>
              <a:t>	-&gt; bijlage 2.5.1. milieukwaliteitsnorm voor buitenlucht: </a:t>
            </a:r>
          </a:p>
          <a:p>
            <a:pPr lvl="2">
              <a:buFont typeface="Wingdings" pitchFamily="2" charset="2"/>
              <a:buChar char="Ø"/>
            </a:pPr>
            <a:r>
              <a:rPr lang="nl-BE" sz="2600" u="sng" dirty="0" smtClean="0">
                <a:solidFill>
                  <a:schemeClr val="tx1"/>
                </a:solidFill>
              </a:rPr>
              <a:t>R</a:t>
            </a:r>
            <a:r>
              <a:rPr lang="nl-BE" sz="2600" u="sng" dirty="0" smtClean="0">
                <a:solidFill>
                  <a:schemeClr val="tx1"/>
                </a:solidFill>
              </a:rPr>
              <a:t>ichtwaarde</a:t>
            </a:r>
            <a:r>
              <a:rPr lang="nl-BE" sz="2600" dirty="0" smtClean="0">
                <a:solidFill>
                  <a:schemeClr val="tx1"/>
                </a:solidFill>
              </a:rPr>
              <a:t> </a:t>
            </a:r>
            <a:r>
              <a:rPr lang="nl-BE" sz="2600" dirty="0" smtClean="0">
                <a:solidFill>
                  <a:schemeClr val="tx1"/>
                </a:solidFill>
              </a:rPr>
              <a:t>:  </a:t>
            </a:r>
          </a:p>
          <a:p>
            <a:pPr lvl="3">
              <a:buFont typeface="Wingdings" pitchFamily="2" charset="2"/>
              <a:buChar char="Ø"/>
            </a:pPr>
            <a:r>
              <a:rPr lang="nl-BE" sz="2200" dirty="0" smtClean="0">
                <a:solidFill>
                  <a:schemeClr val="tx1"/>
                </a:solidFill>
              </a:rPr>
              <a:t>500 vezels/m³ als jaarlijks gemiddelde concentratie</a:t>
            </a:r>
          </a:p>
          <a:p>
            <a:pPr lvl="2">
              <a:buFont typeface="Wingdings" pitchFamily="2" charset="2"/>
              <a:buChar char="Ø"/>
            </a:pPr>
            <a:r>
              <a:rPr lang="nl-BE" sz="2600" u="sng" dirty="0" smtClean="0">
                <a:solidFill>
                  <a:schemeClr val="tx1"/>
                </a:solidFill>
              </a:rPr>
              <a:t>Grenswaarde</a:t>
            </a:r>
            <a:r>
              <a:rPr lang="nl-BE" sz="2600" dirty="0" smtClean="0">
                <a:solidFill>
                  <a:schemeClr val="tx1"/>
                </a:solidFill>
              </a:rPr>
              <a:t>: </a:t>
            </a:r>
          </a:p>
          <a:p>
            <a:pPr lvl="3">
              <a:buFont typeface="Wingdings" pitchFamily="2" charset="2"/>
              <a:buChar char="Ø"/>
            </a:pPr>
            <a:r>
              <a:rPr lang="nl-BE" sz="2200" dirty="0" smtClean="0"/>
              <a:t>1000 vezels/m³ als jaarlijks gemiddelde concentratie</a:t>
            </a:r>
          </a:p>
          <a:p>
            <a:pPr lvl="3">
              <a:buFont typeface="Wingdings" pitchFamily="2" charset="2"/>
              <a:buChar char="Ø"/>
            </a:pPr>
            <a:r>
              <a:rPr lang="nl-BE" sz="2200" dirty="0" smtClean="0">
                <a:solidFill>
                  <a:schemeClr val="tx1"/>
                </a:solidFill>
              </a:rPr>
              <a:t>5000 vezels /m³ als maximaal gemiddelde concentratie over 24u</a:t>
            </a:r>
          </a:p>
          <a:p>
            <a:pPr lvl="3">
              <a:buFont typeface="Wingdings" pitchFamily="2" charset="2"/>
              <a:buChar char="Ø"/>
            </a:pPr>
            <a:endParaRPr lang="nl-BE" sz="2200" dirty="0" smtClean="0">
              <a:solidFill>
                <a:schemeClr val="tx1"/>
              </a:solidFill>
            </a:endParaRPr>
          </a:p>
          <a:p>
            <a:pPr>
              <a:buNone/>
            </a:pPr>
            <a:endParaRPr lang="nl-BE" dirty="0" smtClean="0">
              <a:solidFill>
                <a:schemeClr val="tx1"/>
              </a:solidFill>
            </a:endParaRPr>
          </a:p>
          <a:p>
            <a:pPr>
              <a:buNone/>
            </a:pPr>
            <a:endParaRPr lang="nl-BE" u="sng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Wetgeving op </a:t>
            </a:r>
            <a:r>
              <a:rPr lang="nl-BE" u="sng" dirty="0" smtClean="0"/>
              <a:t>Vlaams niveau</a:t>
            </a:r>
            <a:endParaRPr lang="nl-BE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nl-BE" u="sng" dirty="0" smtClean="0">
                <a:solidFill>
                  <a:schemeClr val="tx1"/>
                </a:solidFill>
              </a:rPr>
              <a:t>Vlarema</a:t>
            </a:r>
          </a:p>
          <a:p>
            <a:pPr>
              <a:buNone/>
            </a:pPr>
            <a:r>
              <a:rPr lang="nl-BE" dirty="0" smtClean="0">
                <a:solidFill>
                  <a:schemeClr val="tx1"/>
                </a:solidFill>
              </a:rPr>
              <a:t>	-&gt; doelstelling: uit circulatie halen van met asbest verontreinigde stromen </a:t>
            </a:r>
          </a:p>
          <a:p>
            <a:pPr>
              <a:buNone/>
            </a:pPr>
            <a:endParaRPr lang="nl-BE" u="sng" dirty="0" smtClean="0">
              <a:solidFill>
                <a:schemeClr val="tx1"/>
              </a:solidFill>
            </a:endParaRPr>
          </a:p>
          <a:p>
            <a:pPr>
              <a:buNone/>
            </a:pPr>
            <a:r>
              <a:rPr lang="nl-BE" dirty="0" smtClean="0">
                <a:solidFill>
                  <a:schemeClr val="tx1"/>
                </a:solidFill>
              </a:rPr>
              <a:t>	-&gt;  ‘gevaarlijke’ afvalstof indien totale asbestconc. (niet gewogen conc)</a:t>
            </a:r>
          </a:p>
          <a:p>
            <a:pPr lvl="1">
              <a:buNone/>
            </a:pPr>
            <a:r>
              <a:rPr lang="nl-BE" dirty="0" smtClean="0">
                <a:solidFill>
                  <a:schemeClr val="tx1"/>
                </a:solidFill>
              </a:rPr>
              <a:t>			&gt; </a:t>
            </a:r>
            <a:r>
              <a:rPr lang="nl-BE" u="sng" dirty="0" smtClean="0">
                <a:solidFill>
                  <a:schemeClr val="tx1"/>
                </a:solidFill>
              </a:rPr>
              <a:t>1000 mg/kg ds</a:t>
            </a:r>
            <a:endParaRPr lang="nl-BE" dirty="0" smtClean="0">
              <a:solidFill>
                <a:schemeClr val="tx1"/>
              </a:solidFill>
            </a:endParaRPr>
          </a:p>
          <a:p>
            <a:pPr lvl="1">
              <a:buNone/>
            </a:pPr>
            <a:endParaRPr lang="nl-BE" u="sng" dirty="0" smtClean="0">
              <a:solidFill>
                <a:schemeClr val="tx1"/>
              </a:solidFill>
            </a:endParaRPr>
          </a:p>
          <a:p>
            <a:pPr>
              <a:buNone/>
            </a:pPr>
            <a:r>
              <a:rPr lang="nl-BE" dirty="0" smtClean="0">
                <a:solidFill>
                  <a:schemeClr val="tx1"/>
                </a:solidFill>
              </a:rPr>
              <a:t>	-&gt;  Norm hergebruik als bouwstof (gewogen conc.):</a:t>
            </a:r>
          </a:p>
          <a:p>
            <a:pPr lvl="1">
              <a:buNone/>
            </a:pPr>
            <a:r>
              <a:rPr lang="nl-BE" dirty="0" smtClean="0">
                <a:solidFill>
                  <a:schemeClr val="tx1"/>
                </a:solidFill>
              </a:rPr>
              <a:t>	</a:t>
            </a:r>
            <a:r>
              <a:rPr lang="nl-BE" sz="2000" dirty="0" smtClean="0">
                <a:solidFill>
                  <a:schemeClr val="tx1"/>
                </a:solidFill>
              </a:rPr>
              <a:t>		</a:t>
            </a:r>
            <a:r>
              <a:rPr lang="nl-BE" dirty="0" smtClean="0">
                <a:solidFill>
                  <a:schemeClr val="tx1"/>
                </a:solidFill>
              </a:rPr>
              <a:t>10 x C niet-hechtgeb. + C hechtgeb. </a:t>
            </a:r>
          </a:p>
          <a:p>
            <a:pPr lvl="1">
              <a:buNone/>
            </a:pPr>
            <a:r>
              <a:rPr lang="nl-BE" dirty="0" smtClean="0">
                <a:solidFill>
                  <a:schemeClr val="tx1"/>
                </a:solidFill>
              </a:rPr>
              <a:t>			&lt; </a:t>
            </a:r>
            <a:r>
              <a:rPr lang="nl-BE" u="sng" dirty="0" smtClean="0">
                <a:solidFill>
                  <a:schemeClr val="tx1"/>
                </a:solidFill>
              </a:rPr>
              <a:t>100 mg/kg ds </a:t>
            </a:r>
            <a:endParaRPr lang="nl-BE" dirty="0" smtClean="0">
              <a:solidFill>
                <a:schemeClr val="tx1"/>
              </a:solidFill>
            </a:endParaRPr>
          </a:p>
          <a:p>
            <a:pPr lvl="1">
              <a:buNone/>
            </a:pPr>
            <a:endParaRPr lang="nl-BE" dirty="0" smtClean="0">
              <a:solidFill>
                <a:schemeClr val="tx1"/>
              </a:solidFill>
            </a:endParaRPr>
          </a:p>
          <a:p>
            <a:pPr lvl="1">
              <a:buNone/>
            </a:pPr>
            <a:r>
              <a:rPr lang="nl-BE" dirty="0" smtClean="0">
                <a:solidFill>
                  <a:schemeClr val="tx1"/>
                </a:solidFill>
              </a:rPr>
              <a:t>-&gt; Selectieve sloop: asbesthoudende materialen gescheiden houden aan de bron. Vermijd vermenging van de sloopmaterialen met het asbest.</a:t>
            </a:r>
          </a:p>
          <a:p>
            <a:pPr lvl="1">
              <a:buNone/>
            </a:pPr>
            <a:endParaRPr lang="nl-BE" dirty="0" smtClean="0"/>
          </a:p>
          <a:p>
            <a:pPr lvl="1" algn="ctr">
              <a:buNone/>
            </a:pPr>
            <a:endParaRPr lang="nl-BE" sz="2000" dirty="0" smtClean="0"/>
          </a:p>
          <a:p>
            <a:pPr lvl="1">
              <a:buNone/>
            </a:pPr>
            <a:endParaRPr lang="nl-BE" dirty="0" smtClean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Wetgeving op </a:t>
            </a:r>
            <a:r>
              <a:rPr lang="nl-BE" u="sng" dirty="0" smtClean="0"/>
              <a:t>Vlaams niveau</a:t>
            </a:r>
            <a:endParaRPr lang="nl-BE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>
            <a:normAutofit/>
          </a:bodyPr>
          <a:lstStyle/>
          <a:p>
            <a:r>
              <a:rPr lang="nl-BE" sz="2000" u="sng" dirty="0" smtClean="0">
                <a:solidFill>
                  <a:schemeClr val="tx1"/>
                </a:solidFill>
              </a:rPr>
              <a:t>Vlarebo</a:t>
            </a:r>
          </a:p>
          <a:p>
            <a:pPr>
              <a:buNone/>
            </a:pPr>
            <a:r>
              <a:rPr lang="nl-BE" sz="2000" dirty="0" smtClean="0">
                <a:solidFill>
                  <a:schemeClr val="tx1"/>
                </a:solidFill>
              </a:rPr>
              <a:t>	-&gt; geen normen (noch bodemsanering, noch grondverzet)</a:t>
            </a:r>
          </a:p>
          <a:p>
            <a:pPr>
              <a:buFontTx/>
              <a:buChar char="-"/>
            </a:pPr>
            <a:endParaRPr lang="nl-BE" sz="2800" dirty="0" smtClean="0">
              <a:solidFill>
                <a:schemeClr val="tx1"/>
              </a:solidFill>
            </a:endParaRPr>
          </a:p>
          <a:p>
            <a:pPr>
              <a:buNone/>
            </a:pPr>
            <a:endParaRPr lang="nl-BE" sz="2800" dirty="0" smtClean="0">
              <a:solidFill>
                <a:schemeClr val="tx1"/>
              </a:solidFill>
            </a:endParaRPr>
          </a:p>
          <a:p>
            <a:pPr>
              <a:buNone/>
            </a:pPr>
            <a:endParaRPr lang="nl-BE" sz="2800" dirty="0" smtClean="0">
              <a:solidFill>
                <a:schemeClr val="tx1"/>
              </a:solidFill>
            </a:endParaRPr>
          </a:p>
          <a:p>
            <a:pPr>
              <a:buNone/>
            </a:pPr>
            <a:endParaRPr lang="nl-BE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043608" y="2011680"/>
          <a:ext cx="7488832" cy="484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08312"/>
                <a:gridCol w="2520280"/>
                <a:gridCol w="2160240"/>
              </a:tblGrid>
              <a:tr h="941447">
                <a:tc>
                  <a:txBody>
                    <a:bodyPr/>
                    <a:lstStyle/>
                    <a:p>
                      <a:endParaRPr lang="nl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800" i="1" dirty="0" smtClean="0">
                          <a:solidFill>
                            <a:schemeClr val="tx1"/>
                          </a:solidFill>
                        </a:rPr>
                        <a:t>Tot voor 2014</a:t>
                      </a:r>
                      <a:endParaRPr lang="nl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800" i="1" dirty="0" smtClean="0">
                          <a:solidFill>
                            <a:schemeClr val="tx1"/>
                          </a:solidFill>
                        </a:rPr>
                        <a:t>Vanaf 2014 (memo OVAM, asbest in bodem)</a:t>
                      </a:r>
                    </a:p>
                    <a:p>
                      <a:endParaRPr lang="nl-BE" dirty="0"/>
                    </a:p>
                  </a:txBody>
                  <a:tcPr/>
                </a:tc>
              </a:tr>
              <a:tr h="724190">
                <a:tc>
                  <a:txBody>
                    <a:bodyPr/>
                    <a:lstStyle/>
                    <a:p>
                      <a:r>
                        <a:rPr lang="nl-BE" sz="1800" dirty="0" smtClean="0">
                          <a:solidFill>
                            <a:schemeClr val="tx1"/>
                          </a:solidFill>
                        </a:rPr>
                        <a:t>Vrij hergebruik als bodem</a:t>
                      </a:r>
                      <a:endParaRPr lang="nl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sz="1800" dirty="0" smtClean="0">
                          <a:solidFill>
                            <a:srgbClr val="FF0000"/>
                          </a:solidFill>
                        </a:rPr>
                        <a:t>nultolerantie</a:t>
                      </a:r>
                      <a:endParaRPr lang="nl-B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800" dirty="0" smtClean="0">
                          <a:solidFill>
                            <a:srgbClr val="FF0000"/>
                          </a:solidFill>
                        </a:rPr>
                        <a:t>100 mg/kg DS (gewogen)</a:t>
                      </a:r>
                      <a:endParaRPr lang="nl-BE" dirty="0" smtClean="0">
                        <a:solidFill>
                          <a:srgbClr val="FF0000"/>
                        </a:solidFill>
                      </a:endParaRPr>
                    </a:p>
                    <a:p>
                      <a:endParaRPr lang="nl-B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724190">
                <a:tc>
                  <a:txBody>
                    <a:bodyPr/>
                    <a:lstStyle/>
                    <a:p>
                      <a:r>
                        <a:rPr lang="nl-BE" sz="1800" dirty="0" smtClean="0">
                          <a:solidFill>
                            <a:schemeClr val="tx1"/>
                          </a:solidFill>
                        </a:rPr>
                        <a:t>Hergebruik binnen de werf</a:t>
                      </a:r>
                      <a:endParaRPr lang="nl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sz="1800" dirty="0" smtClean="0">
                          <a:solidFill>
                            <a:schemeClr val="tx1"/>
                          </a:solidFill>
                        </a:rPr>
                        <a:t>risico-gebaseerd</a:t>
                      </a:r>
                      <a:endParaRPr lang="nl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800" dirty="0" smtClean="0">
                          <a:solidFill>
                            <a:srgbClr val="FF0000"/>
                          </a:solidFill>
                        </a:rPr>
                        <a:t>100 mg/kg DS (gewogen)</a:t>
                      </a:r>
                      <a:endParaRPr lang="nl-BE" dirty="0" smtClean="0">
                        <a:solidFill>
                          <a:srgbClr val="FF0000"/>
                        </a:solidFill>
                      </a:endParaRPr>
                    </a:p>
                    <a:p>
                      <a:endParaRPr lang="nl-BE" dirty="0"/>
                    </a:p>
                  </a:txBody>
                  <a:tcPr/>
                </a:tc>
              </a:tr>
              <a:tr h="724190">
                <a:tc>
                  <a:txBody>
                    <a:bodyPr/>
                    <a:lstStyle/>
                    <a:p>
                      <a:r>
                        <a:rPr lang="nl-BE" sz="1800" dirty="0" smtClean="0">
                          <a:solidFill>
                            <a:schemeClr val="tx1"/>
                          </a:solidFill>
                        </a:rPr>
                        <a:t>Bouwkundig bodemgebruik (BBG)</a:t>
                      </a:r>
                      <a:endParaRPr lang="nl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sz="1800" dirty="0" smtClean="0">
                          <a:solidFill>
                            <a:schemeClr val="tx1"/>
                          </a:solidFill>
                        </a:rPr>
                        <a:t>100 mg/kg DS (gewogen)</a:t>
                      </a:r>
                      <a:endParaRPr lang="nl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800" dirty="0" smtClean="0">
                          <a:solidFill>
                            <a:schemeClr val="tx1"/>
                          </a:solidFill>
                        </a:rPr>
                        <a:t>100 mg/kg DS (gewogen)</a:t>
                      </a:r>
                      <a:endParaRPr lang="nl-BE" dirty="0" smtClean="0"/>
                    </a:p>
                    <a:p>
                      <a:endParaRPr lang="nl-BE" dirty="0"/>
                    </a:p>
                  </a:txBody>
                  <a:tcPr/>
                </a:tc>
              </a:tr>
              <a:tr h="724190">
                <a:tc>
                  <a:txBody>
                    <a:bodyPr/>
                    <a:lstStyle/>
                    <a:p>
                      <a:r>
                        <a:rPr lang="nl-BE" sz="1800" dirty="0" smtClean="0">
                          <a:solidFill>
                            <a:schemeClr val="tx1"/>
                          </a:solidFill>
                        </a:rPr>
                        <a:t>Toetsingswaarde bodemsanering</a:t>
                      </a:r>
                      <a:endParaRPr lang="nl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sz="1800" dirty="0" smtClean="0">
                          <a:solidFill>
                            <a:schemeClr val="tx1"/>
                          </a:solidFill>
                        </a:rPr>
                        <a:t>100 mg/kg DS (gewogen)</a:t>
                      </a:r>
                      <a:endParaRPr lang="nl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800" dirty="0" smtClean="0">
                          <a:solidFill>
                            <a:schemeClr val="tx1"/>
                          </a:solidFill>
                        </a:rPr>
                        <a:t>100 mg/kg DS (gewogen)</a:t>
                      </a:r>
                      <a:endParaRPr lang="nl-BE" dirty="0" smtClean="0"/>
                    </a:p>
                    <a:p>
                      <a:endParaRPr lang="nl-BE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Wetgeving op </a:t>
            </a:r>
            <a:r>
              <a:rPr lang="nl-BE" u="sng" dirty="0" smtClean="0"/>
              <a:t>Vlaams niveau</a:t>
            </a:r>
            <a:endParaRPr lang="nl-BE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>
            <a:normAutofit fontScale="92500"/>
          </a:bodyPr>
          <a:lstStyle/>
          <a:p>
            <a:r>
              <a:rPr lang="nl-BE" sz="2000" u="sng" dirty="0" smtClean="0">
                <a:solidFill>
                  <a:schemeClr val="tx1"/>
                </a:solidFill>
              </a:rPr>
              <a:t>Memo OVAM </a:t>
            </a:r>
            <a:endParaRPr lang="nl-BE" sz="2000" u="sng" dirty="0" smtClean="0">
              <a:solidFill>
                <a:schemeClr val="tx1"/>
              </a:solidFill>
            </a:endParaRPr>
          </a:p>
          <a:p>
            <a:pPr>
              <a:buNone/>
            </a:pPr>
            <a:r>
              <a:rPr lang="nl-BE" sz="2000" dirty="0" smtClean="0">
                <a:solidFill>
                  <a:schemeClr val="tx1"/>
                </a:solidFill>
              </a:rPr>
              <a:t>	</a:t>
            </a:r>
            <a:endParaRPr lang="nl-BE" sz="2000" dirty="0" smtClean="0"/>
          </a:p>
          <a:p>
            <a:pPr>
              <a:buNone/>
            </a:pPr>
            <a:r>
              <a:rPr lang="nl-BE" sz="2000" dirty="0" smtClean="0"/>
              <a:t> </a:t>
            </a:r>
            <a:r>
              <a:rPr lang="nl-BE" sz="2000" b="1" dirty="0" smtClean="0">
                <a:solidFill>
                  <a:schemeClr val="tx1"/>
                </a:solidFill>
              </a:rPr>
              <a:t>Geen asbestvezels = max. 100 mg/kg ds </a:t>
            </a:r>
          </a:p>
          <a:p>
            <a:pPr>
              <a:buNone/>
            </a:pPr>
            <a:endParaRPr lang="nl-BE" sz="2000" dirty="0" smtClean="0">
              <a:solidFill>
                <a:schemeClr val="tx1"/>
              </a:solidFill>
            </a:endParaRPr>
          </a:p>
          <a:p>
            <a:pPr>
              <a:buNone/>
            </a:pPr>
            <a:r>
              <a:rPr lang="nl-BE" sz="2000" dirty="0" smtClean="0">
                <a:solidFill>
                  <a:schemeClr val="tx1"/>
                </a:solidFill>
              </a:rPr>
              <a:t>Het </a:t>
            </a:r>
            <a:r>
              <a:rPr lang="nl-BE" sz="2000" dirty="0" smtClean="0">
                <a:solidFill>
                  <a:schemeClr val="tx1"/>
                </a:solidFill>
              </a:rPr>
              <a:t>Vlarema hanteert in artikel 2.3.2.1 § 1, 5° voor bouwstof een maximaal asbestgehalte van </a:t>
            </a:r>
            <a:r>
              <a:rPr lang="nl-BE" sz="2000" b="1" dirty="0" smtClean="0">
                <a:solidFill>
                  <a:srgbClr val="FF0000"/>
                </a:solidFill>
              </a:rPr>
              <a:t>100 mg/kg ds. Deze (berekende) normwaarde voor asbest wordt immers aanzien als het laagste concentratieniveau dat met voldoende betrouwbaarheid kan gemeten worden </a:t>
            </a:r>
            <a:r>
              <a:rPr lang="nl-BE" sz="2000" dirty="0" smtClean="0">
                <a:solidFill>
                  <a:schemeClr val="tx1"/>
                </a:solidFill>
              </a:rPr>
              <a:t>(cfr. kwantificering labo). Het hergebruik van materialen (bouwstoffen, gerecycleerde granulaten, ..) met een berekende asbestconcentratie van maximaal 100 mg/kg ds is dus toegelaten en niet in strijd met het KB van 23 oktober 2001.</a:t>
            </a:r>
          </a:p>
          <a:p>
            <a:pPr>
              <a:buNone/>
            </a:pPr>
            <a:endParaRPr lang="nl-BE" sz="2000" dirty="0" smtClean="0">
              <a:solidFill>
                <a:schemeClr val="tx1"/>
              </a:solidFill>
            </a:endParaRPr>
          </a:p>
          <a:p>
            <a:pPr>
              <a:buNone/>
            </a:pPr>
            <a:r>
              <a:rPr lang="nl-BE" sz="2000" dirty="0" smtClean="0">
                <a:solidFill>
                  <a:schemeClr val="tx1"/>
                </a:solidFill>
              </a:rPr>
              <a:t>Geëxtrapoleerd </a:t>
            </a:r>
            <a:r>
              <a:rPr lang="nl-BE" sz="2000" dirty="0" smtClean="0">
                <a:solidFill>
                  <a:schemeClr val="tx1"/>
                </a:solidFill>
              </a:rPr>
              <a:t>op uitgegraven bodem betekent dit dat het begrip nultolerantie over de ganse lijn vervangen wordt door het hanteren van de maximale (gewogen) grens- of toetsingswaarde voor asbest van 100 mg/kg ds.</a:t>
            </a:r>
            <a:endParaRPr lang="nl-BE" sz="2000" dirty="0" smtClean="0">
              <a:solidFill>
                <a:schemeClr val="tx1"/>
              </a:solidFill>
            </a:endParaRPr>
          </a:p>
          <a:p>
            <a:pPr>
              <a:buFontTx/>
              <a:buChar char="-"/>
            </a:pPr>
            <a:endParaRPr lang="nl-BE" sz="2800" dirty="0" smtClean="0">
              <a:solidFill>
                <a:schemeClr val="tx1"/>
              </a:solidFill>
            </a:endParaRPr>
          </a:p>
          <a:p>
            <a:pPr>
              <a:buNone/>
            </a:pPr>
            <a:endParaRPr lang="nl-BE" sz="2800" dirty="0" smtClean="0">
              <a:solidFill>
                <a:schemeClr val="tx1"/>
              </a:solidFill>
            </a:endParaRPr>
          </a:p>
          <a:p>
            <a:pPr>
              <a:buNone/>
            </a:pPr>
            <a:endParaRPr lang="nl-BE" sz="2800" dirty="0" smtClean="0">
              <a:solidFill>
                <a:schemeClr val="tx1"/>
              </a:solidFill>
            </a:endParaRPr>
          </a:p>
          <a:p>
            <a:pPr>
              <a:buNone/>
            </a:pPr>
            <a:endParaRPr lang="nl-BE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Wetgeving op </a:t>
            </a:r>
            <a:r>
              <a:rPr lang="nl-BE" u="sng" dirty="0" smtClean="0"/>
              <a:t>Vlaams niveau</a:t>
            </a:r>
            <a:endParaRPr lang="nl-BE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nl-BE" sz="2800" u="sng" dirty="0" smtClean="0">
                <a:solidFill>
                  <a:schemeClr val="tx1"/>
                </a:solidFill>
              </a:rPr>
              <a:t>Vlarebo</a:t>
            </a:r>
          </a:p>
          <a:p>
            <a:pPr>
              <a:buNone/>
            </a:pPr>
            <a:r>
              <a:rPr lang="nl-BE" sz="2800" dirty="0" smtClean="0">
                <a:solidFill>
                  <a:schemeClr val="tx1"/>
                </a:solidFill>
              </a:rPr>
              <a:t>	-&gt; standaardprocedure OBO/BBO</a:t>
            </a:r>
          </a:p>
          <a:p>
            <a:pPr algn="ctr">
              <a:buNone/>
            </a:pPr>
            <a:r>
              <a:rPr lang="nl-BE" sz="2800" dirty="0" smtClean="0">
                <a:solidFill>
                  <a:schemeClr val="tx1"/>
                </a:solidFill>
              </a:rPr>
              <a:t>           </a:t>
            </a:r>
            <a:r>
              <a:rPr lang="nl-BE" sz="2800" i="1" dirty="0" smtClean="0">
                <a:solidFill>
                  <a:schemeClr val="tx1"/>
                </a:solidFill>
              </a:rPr>
              <a:t>abestrisico obv algemene visuele screening / voorstudie / boringen </a:t>
            </a:r>
            <a:r>
              <a:rPr lang="nl-BE" sz="2800" i="1" dirty="0" smtClean="0">
                <a:solidFill>
                  <a:schemeClr val="tx1"/>
                </a:solidFill>
                <a:sym typeface="Wingdings" pitchFamily="2" charset="2"/>
              </a:rPr>
              <a:t> onderzoek adhv Code van Goede Praktijk voor OBO, BBO en risicoanalyse voor asbestverontreiniging.</a:t>
            </a:r>
            <a:endParaRPr lang="nl-BE" sz="2800" i="1" dirty="0" smtClean="0">
              <a:solidFill>
                <a:schemeClr val="tx1"/>
              </a:solidFill>
            </a:endParaRPr>
          </a:p>
          <a:p>
            <a:pPr algn="ctr">
              <a:buNone/>
            </a:pPr>
            <a:endParaRPr lang="nl-BE" sz="2800" i="1" dirty="0" smtClean="0">
              <a:solidFill>
                <a:schemeClr val="tx1"/>
              </a:solidFill>
            </a:endParaRPr>
          </a:p>
          <a:p>
            <a:pPr>
              <a:buNone/>
            </a:pPr>
            <a:r>
              <a:rPr lang="nl-BE" sz="2800" dirty="0" smtClean="0">
                <a:solidFill>
                  <a:schemeClr val="tx1"/>
                </a:solidFill>
              </a:rPr>
              <a:t>	-&gt; Monsterneming bodem: CMA/1/A.20 (ontwerp)</a:t>
            </a:r>
          </a:p>
          <a:p>
            <a:pPr>
              <a:buNone/>
            </a:pPr>
            <a:r>
              <a:rPr lang="nl-BE" sz="2800" dirty="0" smtClean="0">
                <a:solidFill>
                  <a:schemeClr val="tx1"/>
                </a:solidFill>
              </a:rPr>
              <a:t>	         - verkennend onderzoek</a:t>
            </a:r>
          </a:p>
          <a:p>
            <a:pPr>
              <a:buNone/>
            </a:pPr>
            <a:r>
              <a:rPr lang="nl-BE" sz="2800" dirty="0" smtClean="0">
                <a:solidFill>
                  <a:schemeClr val="tx1"/>
                </a:solidFill>
              </a:rPr>
              <a:t>			* historisch onderzoek</a:t>
            </a:r>
          </a:p>
          <a:p>
            <a:pPr>
              <a:buNone/>
            </a:pPr>
            <a:r>
              <a:rPr lang="nl-BE" sz="2800" dirty="0" smtClean="0">
                <a:solidFill>
                  <a:schemeClr val="tx1"/>
                </a:solidFill>
              </a:rPr>
              <a:t>			* visueel onderzoek – terreinbezoek</a:t>
            </a:r>
          </a:p>
          <a:p>
            <a:pPr>
              <a:buNone/>
            </a:pPr>
            <a:r>
              <a:rPr lang="nl-BE" sz="2800" dirty="0" smtClean="0">
                <a:solidFill>
                  <a:schemeClr val="tx1"/>
                </a:solidFill>
              </a:rPr>
              <a:t>		- nader onderzoek</a:t>
            </a:r>
          </a:p>
          <a:p>
            <a:pPr>
              <a:buNone/>
            </a:pPr>
            <a:endParaRPr lang="nl-BE" sz="2800" dirty="0" smtClean="0">
              <a:solidFill>
                <a:schemeClr val="tx1"/>
              </a:solidFill>
            </a:endParaRPr>
          </a:p>
          <a:p>
            <a:pPr>
              <a:buNone/>
            </a:pPr>
            <a:endParaRPr lang="nl-BE" sz="2800" dirty="0" smtClean="0">
              <a:solidFill>
                <a:schemeClr val="tx1"/>
              </a:solidFill>
            </a:endParaRPr>
          </a:p>
          <a:p>
            <a:pPr>
              <a:buNone/>
            </a:pPr>
            <a:r>
              <a:rPr lang="nl-BE" sz="2800" dirty="0" smtClean="0">
                <a:solidFill>
                  <a:schemeClr val="tx1"/>
                </a:solidFill>
              </a:rPr>
              <a:t>	-&gt; Analyse bodem: CMA/2/II/C.3</a:t>
            </a:r>
          </a:p>
          <a:p>
            <a:pPr>
              <a:buNone/>
            </a:pPr>
            <a:endParaRPr lang="nl-BE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0800000" flipV="1">
            <a:off x="457200" y="228917"/>
            <a:ext cx="8229600" cy="1327874"/>
          </a:xfrm>
        </p:spPr>
        <p:txBody>
          <a:bodyPr>
            <a:normAutofit/>
          </a:bodyPr>
          <a:lstStyle/>
          <a:p>
            <a:r>
              <a:rPr lang="nl-BE" dirty="0" smtClean="0"/>
              <a:t>Asbest in het grondverzet</a:t>
            </a:r>
            <a:endParaRPr lang="nl-B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4785"/>
            <a:ext cx="8229600" cy="4608512"/>
          </a:xfrm>
        </p:spPr>
        <p:txBody>
          <a:bodyPr>
            <a:normAutofit fontScale="62500" lnSpcReduction="20000"/>
          </a:bodyPr>
          <a:lstStyle/>
          <a:p>
            <a:pPr lvl="1">
              <a:buFontTx/>
              <a:buChar char="-"/>
            </a:pPr>
            <a:r>
              <a:rPr lang="nl-BE" dirty="0" smtClean="0">
                <a:solidFill>
                  <a:schemeClr val="tx1"/>
                </a:solidFill>
              </a:rPr>
              <a:t>Rioleringswerken/leidingswerken</a:t>
            </a:r>
          </a:p>
          <a:p>
            <a:pPr lvl="2">
              <a:buFontTx/>
              <a:buChar char="-"/>
            </a:pPr>
            <a:r>
              <a:rPr lang="nl-BE" dirty="0" smtClean="0">
                <a:solidFill>
                  <a:schemeClr val="tx1"/>
                </a:solidFill>
              </a:rPr>
              <a:t>Oude rioleringsbuizen</a:t>
            </a:r>
          </a:p>
          <a:p>
            <a:pPr lvl="2">
              <a:buFontTx/>
              <a:buChar char="-"/>
            </a:pPr>
            <a:r>
              <a:rPr lang="nl-BE" dirty="0" smtClean="0">
                <a:solidFill>
                  <a:schemeClr val="tx1"/>
                </a:solidFill>
              </a:rPr>
              <a:t>Huisaansluitingen</a:t>
            </a:r>
          </a:p>
          <a:p>
            <a:pPr lvl="2">
              <a:buNone/>
            </a:pPr>
            <a:endParaRPr lang="nl-BE" dirty="0" smtClean="0">
              <a:solidFill>
                <a:schemeClr val="tx1"/>
              </a:solidFill>
            </a:endParaRPr>
          </a:p>
          <a:p>
            <a:pPr lvl="1">
              <a:buFontTx/>
              <a:buChar char="-"/>
            </a:pPr>
            <a:r>
              <a:rPr lang="nl-BE" dirty="0" smtClean="0">
                <a:solidFill>
                  <a:schemeClr val="tx1"/>
                </a:solidFill>
              </a:rPr>
              <a:t>Wegenwerken</a:t>
            </a:r>
          </a:p>
          <a:p>
            <a:pPr lvl="2">
              <a:buFontTx/>
              <a:buChar char="-"/>
            </a:pPr>
            <a:r>
              <a:rPr lang="nl-BE" dirty="0" smtClean="0">
                <a:solidFill>
                  <a:schemeClr val="tx1"/>
                </a:solidFill>
              </a:rPr>
              <a:t>Oude funderingen / verhardingen in gerecycleerd materiaal</a:t>
            </a:r>
          </a:p>
          <a:p>
            <a:pPr lvl="1">
              <a:buFontTx/>
              <a:buChar char="-"/>
            </a:pPr>
            <a:endParaRPr lang="nl-BE" dirty="0" smtClean="0">
              <a:solidFill>
                <a:schemeClr val="tx1"/>
              </a:solidFill>
            </a:endParaRPr>
          </a:p>
          <a:p>
            <a:pPr lvl="1">
              <a:buFontTx/>
              <a:buChar char="-"/>
            </a:pPr>
            <a:r>
              <a:rPr lang="nl-BE" dirty="0" smtClean="0">
                <a:solidFill>
                  <a:schemeClr val="tx1"/>
                </a:solidFill>
              </a:rPr>
              <a:t>Puin/ophooglagen/met </a:t>
            </a:r>
            <a:r>
              <a:rPr lang="nl-BE" dirty="0" smtClean="0">
                <a:solidFill>
                  <a:schemeClr val="tx1"/>
                </a:solidFill>
              </a:rPr>
              <a:t>puin verharde wegen</a:t>
            </a:r>
          </a:p>
          <a:p>
            <a:pPr lvl="1">
              <a:buFontTx/>
              <a:buChar char="-"/>
            </a:pPr>
            <a:endParaRPr lang="nl-BE" dirty="0" smtClean="0">
              <a:solidFill>
                <a:schemeClr val="tx1"/>
              </a:solidFill>
            </a:endParaRPr>
          </a:p>
          <a:p>
            <a:pPr lvl="1">
              <a:buFontTx/>
              <a:buChar char="-"/>
            </a:pPr>
            <a:r>
              <a:rPr lang="nl-BE" dirty="0" smtClean="0">
                <a:solidFill>
                  <a:schemeClr val="tx1"/>
                </a:solidFill>
              </a:rPr>
              <a:t>Stortplaatsen</a:t>
            </a:r>
          </a:p>
          <a:p>
            <a:pPr lvl="1">
              <a:buFontTx/>
              <a:buChar char="-"/>
            </a:pPr>
            <a:endParaRPr lang="nl-BE" dirty="0" smtClean="0">
              <a:solidFill>
                <a:schemeClr val="tx1"/>
              </a:solidFill>
            </a:endParaRPr>
          </a:p>
          <a:p>
            <a:pPr lvl="1">
              <a:buFontTx/>
              <a:buChar char="-"/>
            </a:pPr>
            <a:r>
              <a:rPr lang="nl-BE" dirty="0" smtClean="0">
                <a:solidFill>
                  <a:schemeClr val="tx1"/>
                </a:solidFill>
              </a:rPr>
              <a:t>Bedrijfsterreinen van (gewezen) asbestverwerkende industrie</a:t>
            </a:r>
          </a:p>
          <a:p>
            <a:pPr lvl="1">
              <a:buFontTx/>
              <a:buChar char="-"/>
            </a:pPr>
            <a:endParaRPr lang="nl-BE" dirty="0" smtClean="0">
              <a:solidFill>
                <a:schemeClr val="tx1"/>
              </a:solidFill>
            </a:endParaRPr>
          </a:p>
          <a:p>
            <a:pPr lvl="1">
              <a:buFontTx/>
              <a:buChar char="-"/>
            </a:pPr>
            <a:r>
              <a:rPr lang="nl-BE" dirty="0" smtClean="0">
                <a:solidFill>
                  <a:schemeClr val="tx1"/>
                </a:solidFill>
              </a:rPr>
              <a:t>Ophoging en verharding van particuliere gronden in de omgeving van deze industrieën</a:t>
            </a:r>
          </a:p>
          <a:p>
            <a:pPr lvl="1">
              <a:buFontTx/>
              <a:buChar char="-"/>
            </a:pPr>
            <a:endParaRPr lang="nl-BE" dirty="0" smtClean="0">
              <a:solidFill>
                <a:schemeClr val="tx1"/>
              </a:solidFill>
            </a:endParaRPr>
          </a:p>
          <a:p>
            <a:pPr lvl="1">
              <a:buFontTx/>
              <a:buChar char="-"/>
            </a:pPr>
            <a:r>
              <a:rPr lang="nl-BE" dirty="0" smtClean="0">
                <a:solidFill>
                  <a:schemeClr val="tx1"/>
                </a:solidFill>
              </a:rPr>
              <a:t>Afbraakwerken van oude stallingen</a:t>
            </a:r>
          </a:p>
          <a:p>
            <a:pPr lvl="1">
              <a:buFontTx/>
              <a:buChar char="-"/>
            </a:pPr>
            <a:endParaRPr lang="nl-BE" dirty="0" smtClean="0">
              <a:solidFill>
                <a:schemeClr val="tx1"/>
              </a:solidFill>
            </a:endParaRPr>
          </a:p>
          <a:p>
            <a:pPr lvl="1">
              <a:buNone/>
            </a:pPr>
            <a:endParaRPr lang="nl-BE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14202"/>
          </a:xfrm>
        </p:spPr>
        <p:txBody>
          <a:bodyPr>
            <a:normAutofit fontScale="90000"/>
          </a:bodyPr>
          <a:lstStyle/>
          <a:p>
            <a:r>
              <a:rPr lang="nl-BE" dirty="0" smtClean="0"/>
              <a:t>Hoe kijkt Grondwijzer aan tegen asbesthoudende grond in het grondverzet?</a:t>
            </a:r>
            <a:endParaRPr lang="nl-B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420888"/>
            <a:ext cx="8229600" cy="3705275"/>
          </a:xfrm>
        </p:spPr>
        <p:txBody>
          <a:bodyPr>
            <a:normAutofit fontScale="62500" lnSpcReduction="20000"/>
          </a:bodyPr>
          <a:lstStyle/>
          <a:p>
            <a:r>
              <a:rPr lang="nl-BE" dirty="0" smtClean="0">
                <a:solidFill>
                  <a:schemeClr val="tx1"/>
                </a:solidFill>
              </a:rPr>
              <a:t>Asbestverontreiniging is nooit in kaart gebracht in Vlaanderen, dus geen concreet cijfermateriaal beschikbaar </a:t>
            </a:r>
          </a:p>
          <a:p>
            <a:pPr>
              <a:buNone/>
            </a:pPr>
            <a:endParaRPr lang="nl-BE" dirty="0" smtClean="0">
              <a:solidFill>
                <a:schemeClr val="tx1"/>
              </a:solidFill>
            </a:endParaRPr>
          </a:p>
          <a:p>
            <a:r>
              <a:rPr lang="nl-BE" dirty="0" smtClean="0">
                <a:solidFill>
                  <a:schemeClr val="tx1"/>
                </a:solidFill>
              </a:rPr>
              <a:t>Wordt actueel ook niet bij GW geregistreerd.  Opdracht voor de toekomst?</a:t>
            </a:r>
          </a:p>
          <a:p>
            <a:pPr>
              <a:buNone/>
            </a:pPr>
            <a:endParaRPr lang="nl-BE" dirty="0" smtClean="0">
              <a:solidFill>
                <a:schemeClr val="tx1"/>
              </a:solidFill>
            </a:endParaRPr>
          </a:p>
          <a:p>
            <a:r>
              <a:rPr lang="nl-BE" dirty="0" smtClean="0">
                <a:solidFill>
                  <a:schemeClr val="tx1"/>
                </a:solidFill>
              </a:rPr>
              <a:t>Zeer weinig (te weinig?) dossiers met vermoeden asbest</a:t>
            </a:r>
          </a:p>
          <a:p>
            <a:pPr>
              <a:buNone/>
            </a:pPr>
            <a:endParaRPr lang="nl-BE" dirty="0" smtClean="0">
              <a:solidFill>
                <a:schemeClr val="tx1"/>
              </a:solidFill>
            </a:endParaRPr>
          </a:p>
          <a:p>
            <a:r>
              <a:rPr lang="nl-BE" dirty="0" smtClean="0">
                <a:solidFill>
                  <a:schemeClr val="tx1"/>
                </a:solidFill>
              </a:rPr>
              <a:t>Gezien de uitgebreide toepassingen in het verleden, zou dit veel meer moeten worden aangetroffen</a:t>
            </a:r>
          </a:p>
          <a:p>
            <a:pPr>
              <a:buNone/>
            </a:pPr>
            <a:endParaRPr lang="nl-BE" dirty="0" smtClean="0">
              <a:solidFill>
                <a:schemeClr val="tx1"/>
              </a:solidFill>
            </a:endParaRPr>
          </a:p>
          <a:p>
            <a:r>
              <a:rPr lang="nl-BE" dirty="0" smtClean="0">
                <a:solidFill>
                  <a:schemeClr val="tx1"/>
                </a:solidFill>
              </a:rPr>
              <a:t>Veel meer aandacht aan historisch vooronderzoek en terreinbezoek, cfr waar asbest kan aangetroffen worden</a:t>
            </a:r>
          </a:p>
          <a:p>
            <a:pPr lvl="1">
              <a:buNone/>
            </a:pPr>
            <a:endParaRPr lang="nl-BE" dirty="0" smtClean="0"/>
          </a:p>
          <a:p>
            <a:endParaRPr lang="nl-BE" dirty="0" smtClean="0"/>
          </a:p>
          <a:p>
            <a:endParaRPr lang="nl-BE" dirty="0" smtClean="0"/>
          </a:p>
          <a:p>
            <a:endParaRPr lang="nl-BE" dirty="0" smtClean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14202"/>
          </a:xfrm>
        </p:spPr>
        <p:txBody>
          <a:bodyPr>
            <a:normAutofit fontScale="90000"/>
          </a:bodyPr>
          <a:lstStyle/>
          <a:p>
            <a:r>
              <a:rPr lang="nl-BE" dirty="0" smtClean="0"/>
              <a:t>Hoe kijkt Grondwijzer aan tegen asbesthoudende grond in het grondverzet?</a:t>
            </a:r>
            <a:endParaRPr lang="nl-B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420888"/>
            <a:ext cx="8229600" cy="3705275"/>
          </a:xfrm>
        </p:spPr>
        <p:txBody>
          <a:bodyPr>
            <a:normAutofit fontScale="70000" lnSpcReduction="20000"/>
          </a:bodyPr>
          <a:lstStyle/>
          <a:p>
            <a:r>
              <a:rPr lang="nl-BE" dirty="0" smtClean="0">
                <a:solidFill>
                  <a:schemeClr val="tx1"/>
                </a:solidFill>
              </a:rPr>
              <a:t>Hergebruik: norm 100 mg/kg ds</a:t>
            </a:r>
          </a:p>
          <a:p>
            <a:endParaRPr lang="nl-BE" dirty="0" smtClean="0">
              <a:solidFill>
                <a:schemeClr val="tx1"/>
              </a:solidFill>
            </a:endParaRPr>
          </a:p>
          <a:p>
            <a:r>
              <a:rPr lang="nl-BE" dirty="0" smtClean="0">
                <a:solidFill>
                  <a:schemeClr val="tx1"/>
                </a:solidFill>
              </a:rPr>
              <a:t>Deze </a:t>
            </a:r>
            <a:r>
              <a:rPr lang="nl-BE" dirty="0" smtClean="0">
                <a:solidFill>
                  <a:schemeClr val="tx1"/>
                </a:solidFill>
              </a:rPr>
              <a:t>normwaarde </a:t>
            </a:r>
            <a:r>
              <a:rPr lang="nl-BE" dirty="0" smtClean="0">
                <a:solidFill>
                  <a:schemeClr val="tx1"/>
                </a:solidFill>
              </a:rPr>
              <a:t>voor asbest wordt aanzien als het laagste concentratieniveau dat met voldoende betrouwbaarheid kan gemeten worden</a:t>
            </a:r>
          </a:p>
          <a:p>
            <a:endParaRPr lang="nl-BE" dirty="0" smtClean="0">
              <a:solidFill>
                <a:schemeClr val="tx1"/>
              </a:solidFill>
            </a:endParaRPr>
          </a:p>
          <a:p>
            <a:r>
              <a:rPr lang="nl-BE" dirty="0" smtClean="0">
                <a:solidFill>
                  <a:schemeClr val="tx1"/>
                </a:solidFill>
              </a:rPr>
              <a:t>Aanvaardbaar voor </a:t>
            </a:r>
            <a:r>
              <a:rPr lang="nl-BE" dirty="0" smtClean="0">
                <a:solidFill>
                  <a:schemeClr val="tx1"/>
                </a:solidFill>
              </a:rPr>
              <a:t>BBG (cfr Vlarema)</a:t>
            </a:r>
            <a:endParaRPr lang="nl-BE" dirty="0" smtClean="0">
              <a:solidFill>
                <a:schemeClr val="tx1"/>
              </a:solidFill>
            </a:endParaRPr>
          </a:p>
          <a:p>
            <a:endParaRPr lang="nl-BE" dirty="0" smtClean="0">
              <a:solidFill>
                <a:schemeClr val="tx1"/>
              </a:solidFill>
            </a:endParaRPr>
          </a:p>
          <a:p>
            <a:r>
              <a:rPr lang="nl-BE" dirty="0" smtClean="0">
                <a:solidFill>
                  <a:schemeClr val="tx1"/>
                </a:solidFill>
              </a:rPr>
              <a:t>Sterke twijfels omtrent vrij hergebruik als bodem</a:t>
            </a:r>
          </a:p>
          <a:p>
            <a:pPr lvl="2"/>
            <a:r>
              <a:rPr lang="nl-BE" dirty="0" smtClean="0">
                <a:solidFill>
                  <a:schemeClr val="tx1"/>
                </a:solidFill>
              </a:rPr>
              <a:t>Code 211 </a:t>
            </a:r>
            <a:r>
              <a:rPr lang="nl-BE" dirty="0" smtClean="0">
                <a:solidFill>
                  <a:schemeClr val="tx1"/>
                </a:solidFill>
                <a:sym typeface="Wingdings" pitchFamily="2" charset="2"/>
              </a:rPr>
              <a:t> afnemer verwacht geen asbesthoudende grond</a:t>
            </a:r>
          </a:p>
          <a:p>
            <a:pPr lvl="2"/>
            <a:r>
              <a:rPr lang="nl-BE" dirty="0" smtClean="0">
                <a:solidFill>
                  <a:schemeClr val="tx1"/>
                </a:solidFill>
                <a:sym typeface="Wingdings" pitchFamily="2" charset="2"/>
              </a:rPr>
              <a:t>Code 211  geen verdere registratie dat dit asbesthoudend is</a:t>
            </a:r>
          </a:p>
          <a:p>
            <a:endParaRPr lang="nl-BE" dirty="0" smtClean="0"/>
          </a:p>
          <a:p>
            <a:endParaRPr lang="nl-BE" dirty="0" smtClean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14202"/>
          </a:xfrm>
        </p:spPr>
        <p:txBody>
          <a:bodyPr>
            <a:normAutofit fontScale="90000"/>
          </a:bodyPr>
          <a:lstStyle/>
          <a:p>
            <a:r>
              <a:rPr lang="nl-BE" dirty="0" smtClean="0"/>
              <a:t>Hoe kijkt Grondwijzer aan tegen asbesthoudende grond in het grondverzet?</a:t>
            </a:r>
            <a:endParaRPr lang="nl-B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420888"/>
            <a:ext cx="8229600" cy="3705275"/>
          </a:xfrm>
        </p:spPr>
        <p:txBody>
          <a:bodyPr>
            <a:normAutofit/>
          </a:bodyPr>
          <a:lstStyle/>
          <a:p>
            <a:r>
              <a:rPr lang="nl-BE" dirty="0" smtClean="0">
                <a:solidFill>
                  <a:schemeClr val="tx1"/>
                </a:solidFill>
              </a:rPr>
              <a:t>Vrij hergebruik?</a:t>
            </a:r>
          </a:p>
          <a:p>
            <a:pPr lvl="1"/>
            <a:r>
              <a:rPr lang="nl-BE" dirty="0" smtClean="0">
                <a:solidFill>
                  <a:schemeClr val="tx1"/>
                </a:solidFill>
              </a:rPr>
              <a:t>Blijvende aandacht voor de risico’s</a:t>
            </a:r>
          </a:p>
          <a:p>
            <a:pPr>
              <a:buNone/>
            </a:pPr>
            <a:endParaRPr lang="nl-BE" dirty="0" smtClean="0"/>
          </a:p>
          <a:p>
            <a:endParaRPr lang="nl-BE" dirty="0" smtClean="0"/>
          </a:p>
        </p:txBody>
      </p:sp>
      <p:pic>
        <p:nvPicPr>
          <p:cNvPr id="4" name="Picture 3" descr="foto_80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372200" y="1700808"/>
            <a:ext cx="2430016" cy="364502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876256" y="5373216"/>
            <a:ext cx="1728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200" dirty="0" smtClean="0"/>
              <a:t>www.habitos.be</a:t>
            </a:r>
            <a:endParaRPr lang="nl-BE" sz="1200" dirty="0"/>
          </a:p>
        </p:txBody>
      </p:sp>
      <p:pic>
        <p:nvPicPr>
          <p:cNvPr id="6" name="Picture 5" descr="20120930-MotorcrossHengelseZand192-BorderMaker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3568" y="3933056"/>
            <a:ext cx="4214242" cy="279076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14202"/>
          </a:xfrm>
        </p:spPr>
        <p:txBody>
          <a:bodyPr>
            <a:normAutofit/>
          </a:bodyPr>
          <a:lstStyle/>
          <a:p>
            <a:r>
              <a:rPr lang="nl-BE" dirty="0" smtClean="0"/>
              <a:t>Conclusies?</a:t>
            </a:r>
            <a:endParaRPr lang="nl-B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420888"/>
            <a:ext cx="8229600" cy="3705275"/>
          </a:xfrm>
        </p:spPr>
        <p:txBody>
          <a:bodyPr>
            <a:normAutofit/>
          </a:bodyPr>
          <a:lstStyle/>
          <a:p>
            <a:r>
              <a:rPr lang="nl-BE" dirty="0" smtClean="0">
                <a:solidFill>
                  <a:schemeClr val="tx1"/>
                </a:solidFill>
              </a:rPr>
              <a:t>Véél meer aandacht voor terreincontrole / vooronderzoek ivm aanwezigheid van asbest</a:t>
            </a:r>
          </a:p>
          <a:p>
            <a:endParaRPr lang="nl-BE" dirty="0" smtClean="0">
              <a:solidFill>
                <a:schemeClr val="tx1"/>
              </a:solidFill>
            </a:endParaRPr>
          </a:p>
          <a:p>
            <a:r>
              <a:rPr lang="nl-BE" dirty="0" smtClean="0">
                <a:solidFill>
                  <a:schemeClr val="tx1"/>
                </a:solidFill>
              </a:rPr>
              <a:t>Norm vrij hergebruik te herbekijken?</a:t>
            </a:r>
          </a:p>
          <a:p>
            <a:pPr>
              <a:buNone/>
            </a:pPr>
            <a:endParaRPr lang="nl-BE" dirty="0" smtClean="0"/>
          </a:p>
          <a:p>
            <a:endParaRPr lang="nl-BE" dirty="0" smtClean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650306"/>
          </a:xfrm>
        </p:spPr>
        <p:txBody>
          <a:bodyPr/>
          <a:lstStyle/>
          <a:p>
            <a:r>
              <a:rPr lang="nl-BE" dirty="0" smtClean="0"/>
              <a:t>Bedankt voor uw aandacht!</a:t>
            </a:r>
            <a:endParaRPr lang="nl-BE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CONTACTGEGEVENS</a:t>
            </a:r>
            <a:endParaRPr lang="nl-BE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7715200" cy="4525963"/>
          </a:xfrm>
        </p:spPr>
        <p:txBody>
          <a:bodyPr/>
          <a:lstStyle/>
          <a:p>
            <a:pPr marL="0" lvl="0" indent="0">
              <a:spcBef>
                <a:spcPct val="0"/>
              </a:spcBef>
              <a:buNone/>
              <a:defRPr/>
            </a:pPr>
            <a:r>
              <a:rPr lang="nl-BE" dirty="0" smtClean="0"/>
              <a:t>Polderdijkweg 16, 2030 Antwerpen</a:t>
            </a:r>
          </a:p>
          <a:p>
            <a:pPr marL="0" lvl="0" indent="0">
              <a:spcBef>
                <a:spcPct val="0"/>
              </a:spcBef>
              <a:buNone/>
              <a:defRPr/>
            </a:pPr>
            <a:r>
              <a:rPr lang="nl-BE" dirty="0" smtClean="0"/>
              <a:t>Tel 03 545 87 58</a:t>
            </a:r>
          </a:p>
          <a:p>
            <a:pPr marL="0" lvl="0" indent="0">
              <a:spcBef>
                <a:spcPct val="0"/>
              </a:spcBef>
              <a:buNone/>
              <a:defRPr/>
            </a:pPr>
            <a:r>
              <a:rPr lang="nl-BE" dirty="0" smtClean="0"/>
              <a:t>Fax 03 545 87 39</a:t>
            </a:r>
          </a:p>
          <a:p>
            <a:pPr marL="0" lvl="0" indent="0">
              <a:spcBef>
                <a:spcPct val="0"/>
              </a:spcBef>
              <a:buNone/>
              <a:defRPr/>
            </a:pPr>
            <a:r>
              <a:rPr lang="nl-BE" dirty="0" smtClean="0">
                <a:hlinkClick r:id="rId2"/>
              </a:rPr>
              <a:t>grondwijzer@grondwijzer.be</a:t>
            </a:r>
            <a:endParaRPr lang="nl-BE" dirty="0" smtClean="0"/>
          </a:p>
          <a:p>
            <a:pPr marL="0" lvl="0" indent="0">
              <a:spcBef>
                <a:spcPct val="0"/>
              </a:spcBef>
              <a:buNone/>
              <a:defRPr/>
            </a:pPr>
            <a:endParaRPr lang="nl-BE" dirty="0" smtClean="0"/>
          </a:p>
          <a:p>
            <a:pPr marL="0" lvl="0" indent="0">
              <a:spcBef>
                <a:spcPct val="0"/>
              </a:spcBef>
              <a:buNone/>
              <a:defRPr/>
            </a:pPr>
            <a:r>
              <a:rPr lang="nl-BE" dirty="0" smtClean="0"/>
              <a:t>Contactpersoon: Thomas De Vriese</a:t>
            </a:r>
          </a:p>
          <a:p>
            <a:pPr marL="0" lvl="0" indent="0">
              <a:spcBef>
                <a:spcPct val="0"/>
              </a:spcBef>
              <a:buNone/>
              <a:defRPr/>
            </a:pPr>
            <a:r>
              <a:rPr lang="nl-BE" dirty="0" smtClean="0"/>
              <a:t>(0473 23 67 04)</a:t>
            </a:r>
          </a:p>
          <a:p>
            <a:endParaRPr lang="nl-BE" dirty="0" smtClean="0">
              <a:solidFill>
                <a:schemeClr val="tx1"/>
              </a:solidFill>
            </a:endParaRPr>
          </a:p>
          <a:p>
            <a:pPr lvl="1">
              <a:buNone/>
            </a:pPr>
            <a:endParaRPr lang="nl-BE" sz="2800" dirty="0" smtClean="0">
              <a:solidFill>
                <a:schemeClr val="tx1"/>
              </a:solidFill>
            </a:endParaRPr>
          </a:p>
          <a:p>
            <a:pPr lvl="1">
              <a:buNone/>
            </a:pPr>
            <a:endParaRPr lang="nl-BE" sz="2800" dirty="0" smtClean="0">
              <a:solidFill>
                <a:schemeClr val="tx1"/>
              </a:solidFill>
            </a:endParaRPr>
          </a:p>
          <a:p>
            <a:pPr lvl="1">
              <a:buNone/>
            </a:pPr>
            <a:endParaRPr lang="nl-BE" sz="2800" dirty="0" smtClean="0">
              <a:solidFill>
                <a:schemeClr val="tx1"/>
              </a:solidFill>
            </a:endParaRPr>
          </a:p>
          <a:p>
            <a:pPr lvl="1">
              <a:buNone/>
            </a:pPr>
            <a:endParaRPr lang="nl-BE" sz="2800" dirty="0" smtClean="0">
              <a:solidFill>
                <a:schemeClr val="tx1"/>
              </a:solidFill>
            </a:endParaRPr>
          </a:p>
          <a:p>
            <a:pPr lvl="1">
              <a:buNone/>
            </a:pPr>
            <a:endParaRPr lang="nl-BE" sz="2800" dirty="0" smtClean="0">
              <a:solidFill>
                <a:schemeClr val="tx1"/>
              </a:solidFill>
            </a:endParaRPr>
          </a:p>
          <a:p>
            <a:pPr>
              <a:buNone/>
            </a:pPr>
            <a:endParaRPr lang="nl-B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35000" b="-3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428860" y="500042"/>
            <a:ext cx="42862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Uw Grondverzet</a:t>
            </a:r>
            <a:endParaRPr lang="nl-BE" sz="4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143240" y="2000240"/>
            <a:ext cx="28575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Eenvoudig</a:t>
            </a:r>
            <a:endParaRPr lang="nl-BE" sz="2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143240" y="2643182"/>
            <a:ext cx="28575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Efficiënt</a:t>
            </a:r>
            <a:endParaRPr lang="nl-BE" sz="2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071802" y="3286124"/>
            <a:ext cx="28575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Snel</a:t>
            </a:r>
            <a:endParaRPr lang="nl-BE" sz="2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357422" y="3929066"/>
            <a:ext cx="442915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sz="4400" b="1" dirty="0" smtClean="0">
                <a:solidFill>
                  <a:schemeClr val="accent2"/>
                </a:solidFill>
              </a:rPr>
              <a:t>Grondwijzer</a:t>
            </a:r>
            <a:endParaRPr lang="nl-BE" sz="4400" b="1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esentation1">
  <a:themeElements>
    <a:clrScheme name="Grondwijzer">
      <a:dk1>
        <a:sysClr val="windowText" lastClr="000000"/>
      </a:dk1>
      <a:lt1>
        <a:sysClr val="window" lastClr="FFFFFF"/>
      </a:lt1>
      <a:dk2>
        <a:srgbClr val="A6A144"/>
      </a:dk2>
      <a:lt2>
        <a:srgbClr val="666624"/>
      </a:lt2>
      <a:accent1>
        <a:srgbClr val="9BBB59"/>
      </a:accent1>
      <a:accent2>
        <a:srgbClr val="BDBA30"/>
      </a:accent2>
      <a:accent3>
        <a:srgbClr val="FFFFFF"/>
      </a:accent3>
      <a:accent4>
        <a:srgbClr val="000000"/>
      </a:accent4>
      <a:accent5>
        <a:srgbClr val="C3D69B"/>
      </a:accent5>
      <a:accent6>
        <a:srgbClr val="A9B141"/>
      </a:accent6>
      <a:hlink>
        <a:srgbClr val="FFC000"/>
      </a:hlink>
      <a:folHlink>
        <a:srgbClr val="AA8B3C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2477</TotalTime>
  <Words>531</Words>
  <Application>Microsoft Office PowerPoint</Application>
  <PresentationFormat>On-screen Show (4:3)</PresentationFormat>
  <Paragraphs>184</Paragraphs>
  <Slides>20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Presentation1</vt:lpstr>
      <vt:lpstr>Asbest, ook in uw grond?</vt:lpstr>
      <vt:lpstr>Inhoud</vt:lpstr>
      <vt:lpstr>Inleiding</vt:lpstr>
      <vt:lpstr>Inleiding</vt:lpstr>
      <vt:lpstr>Wettelijk kader </vt:lpstr>
      <vt:lpstr>Wetgeving op federaal niveau</vt:lpstr>
      <vt:lpstr>Wetgeving op federaal niveau</vt:lpstr>
      <vt:lpstr>Wetgeving op Vlaams niveau</vt:lpstr>
      <vt:lpstr>Wetgeving op Vlaams niveau</vt:lpstr>
      <vt:lpstr>Wetgeving op Vlaams niveau</vt:lpstr>
      <vt:lpstr>Wetgeving op Vlaams niveau</vt:lpstr>
      <vt:lpstr>Wetgeving op Vlaams niveau</vt:lpstr>
      <vt:lpstr>Asbest in het grondverzet</vt:lpstr>
      <vt:lpstr>Hoe kijkt Grondwijzer aan tegen asbesthoudende grond in het grondverzet?</vt:lpstr>
      <vt:lpstr>Hoe kijkt Grondwijzer aan tegen asbesthoudende grond in het grondverzet?</vt:lpstr>
      <vt:lpstr>Hoe kijkt Grondwijzer aan tegen asbesthoudende grond in het grondverzet?</vt:lpstr>
      <vt:lpstr>Conclusies?</vt:lpstr>
      <vt:lpstr>Bedankt voor uw aandacht!</vt:lpstr>
      <vt:lpstr>CONTACTGEGEVENS</vt:lpstr>
      <vt:lpstr>Slide 20</vt:lpstr>
    </vt:vector>
  </TitlesOfParts>
  <Company>SGS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Grondwijzer meets “Steden en gemeenten”</dc:title>
  <dc:creator>hilde_pintens</dc:creator>
  <cp:lastModifiedBy>thomas_de_vriese</cp:lastModifiedBy>
  <cp:revision>234</cp:revision>
  <dcterms:created xsi:type="dcterms:W3CDTF">2010-07-16T11:41:47Z</dcterms:created>
  <dcterms:modified xsi:type="dcterms:W3CDTF">2014-09-24T09:35:03Z</dcterms:modified>
</cp:coreProperties>
</file>